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omments/modernComment_104_777547B4.xml" ContentType="application/vnd.ms-powerpoint.comments+xml"/>
  <Override PartName="/ppt/notesSlides/notesSlide3.xml" ContentType="application/vnd.openxmlformats-officedocument.presentationml.notesSlide+xml"/>
  <Override PartName="/ppt/comments/modernComment_105_9C416FD2.xml" ContentType="application/vnd.ms-powerpoint.comments+xml"/>
  <Override PartName="/ppt/notesSlides/notesSlide4.xml" ContentType="application/vnd.openxmlformats-officedocument.presentationml.notesSlide+xml"/>
  <Override PartName="/ppt/comments/modernComment_106_6DDCABC.xml" ContentType="application/vnd.ms-powerpoint.comments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comments/modernComment_10E_407F1D54.xml" ContentType="application/vnd.ms-powerpoint.comment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comments/modernComment_110_55B75BBF.xml" ContentType="application/vnd.ms-powerpoint.comment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comments/modernComment_10C_E286732C.xml" ContentType="application/vnd.ms-powerpoint.comments+xml"/>
  <Override PartName="/ppt/notesSlides/notesSlide8.xml" ContentType="application/vnd.openxmlformats-officedocument.presentationml.notesSlide+xml"/>
  <Override PartName="/ppt/comments/modernComment_10B_2223891D.xml" ContentType="application/vnd.ms-powerpoint.comments+xml"/>
  <Override PartName="/ppt/notesSlides/notesSlide9.xml" ContentType="application/vnd.openxmlformats-officedocument.presentationml.notesSlide+xml"/>
  <Override PartName="/ppt/comments/modernComment_111_41C53C91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13_931365B3.xml" ContentType="application/vnd.ms-powerpoint.comments+xml"/>
  <Override PartName="/ppt/comments/modernComment_10D_FC09CB61.xml" ContentType="application/vnd.ms-powerpoint.comments+xml"/>
  <Override PartName="/ppt/comments/modernComment_107_9D60620F.xml" ContentType="application/vnd.ms-powerpoint.comments+xml"/>
  <Override PartName="/ppt/comments/modernComment_108_B9B304D.xml" ContentType="application/vnd.ms-powerpoint.comments+xml"/>
  <Override PartName="/ppt/comments/modernComment_114_7F2CD456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4"/>
  </p:sldMasterIdLst>
  <p:notesMasterIdLst>
    <p:notesMasterId r:id="rId32"/>
  </p:notesMasterIdLst>
  <p:handoutMasterIdLst>
    <p:handoutMasterId r:id="rId33"/>
  </p:handoutMasterIdLst>
  <p:sldIdLst>
    <p:sldId id="258" r:id="rId5"/>
    <p:sldId id="257" r:id="rId6"/>
    <p:sldId id="260" r:id="rId7"/>
    <p:sldId id="261" r:id="rId8"/>
    <p:sldId id="266" r:id="rId9"/>
    <p:sldId id="262" r:id="rId10"/>
    <p:sldId id="270" r:id="rId11"/>
    <p:sldId id="272" r:id="rId12"/>
    <p:sldId id="268" r:id="rId13"/>
    <p:sldId id="267" r:id="rId14"/>
    <p:sldId id="273" r:id="rId15"/>
    <p:sldId id="271" r:id="rId16"/>
    <p:sldId id="259" r:id="rId17"/>
    <p:sldId id="275" r:id="rId18"/>
    <p:sldId id="278" r:id="rId19"/>
    <p:sldId id="277" r:id="rId20"/>
    <p:sldId id="282" r:id="rId21"/>
    <p:sldId id="280" r:id="rId22"/>
    <p:sldId id="281" r:id="rId23"/>
    <p:sldId id="283" r:id="rId24"/>
    <p:sldId id="284" r:id="rId25"/>
    <p:sldId id="285" r:id="rId26"/>
    <p:sldId id="269" r:id="rId27"/>
    <p:sldId id="263" r:id="rId28"/>
    <p:sldId id="264" r:id="rId29"/>
    <p:sldId id="279" r:id="rId30"/>
    <p:sldId id="27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477A6F-1C5D-38BD-7DCB-452795D56B5B}" name="Ošmera Martin (208392)" initials="OM(" userId="Ošmera Martin (208392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4FA7"/>
    <a:srgbClr val="0000FF"/>
    <a:srgbClr val="FFFFFF"/>
    <a:srgbClr val="E0FF56"/>
    <a:srgbClr val="00FF00"/>
    <a:srgbClr val="00FFC0"/>
    <a:srgbClr val="006DFF"/>
    <a:srgbClr val="4900FF"/>
    <a:srgbClr val="FF00E3"/>
    <a:srgbClr val="FF00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3215BC-8A5F-4DE6-8EDE-AD3AEACC0AF5}" v="656" dt="2022-06-14T10:24:33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5835" autoAdjust="0"/>
  </p:normalViewPr>
  <p:slideViewPr>
    <p:cSldViewPr snapToGrid="0">
      <p:cViewPr varScale="1">
        <p:scale>
          <a:sx n="95" d="100"/>
          <a:sy n="95" d="100"/>
        </p:scale>
        <p:origin x="28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modernComment_104_777547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26AE9-9069-4AA4-B4BB-BDD95004B52A}" authorId="{BB477A6F-1C5D-38BD-7DCB-452795D56B5B}" status="resolved" created="2022-05-04T12:42:52.73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004174772" sldId="260"/>
      <ac:spMk id="28" creationId="{86947C67-A5BD-B052-86C4-A54A4BCB858A}"/>
      <ac:txMk cp="0" len="34">
        <ac:context len="42" hash="1513231712"/>
      </ac:txMk>
    </ac:txMkLst>
    <p188:pos x="3603775" y="269425"/>
    <p188:txBody>
      <a:bodyPr/>
      <a:lstStyle/>
      <a:p>
        <a:r>
          <a:rPr lang="en-GB"/>
          <a:t>Tohle je nesmysl, chirální módy budí cokoliv, ale jen s vortexy uvidíme ve spektrech dichroismus</a:t>
        </a:r>
      </a:p>
    </p188:txBody>
  </p188:cm>
  <p188:cm id="{93A40584-484E-4473-93DC-AD37774BEB1A}" authorId="{BB477A6F-1C5D-38BD-7DCB-452795D56B5B}" status="resolved" created="2022-06-07T12:01:02.069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04174772" sldId="260"/>
      <ac:picMk id="9" creationId="{7F1DD0E0-D716-8376-74F2-B8841F864630}"/>
    </ac:deMkLst>
    <p188:replyLst>
      <p188:reply id="{E3785F77-0E85-48D8-9619-D63D6A1FD256}" authorId="{BB477A6F-1C5D-38BD-7DCB-452795D56B5B}" created="2022-06-07T12:01:08.077">
        <p188:txBody>
          <a:bodyPr/>
          <a:lstStyle/>
          <a:p>
            <a:r>
              <a:rPr lang="en-GB"/>
              <a:t>zjednodušit
</a:t>
            </a:r>
          </a:p>
        </p188:txBody>
      </p188:reply>
    </p188:replyLst>
    <p188:txBody>
      <a:bodyPr/>
      <a:lstStyle/>
      <a:p>
        <a:r>
          <a:rPr lang="en-GB"/>
          <a:t>tohle je špatně je tam q * r</a:t>
        </a:r>
      </a:p>
    </p188:txBody>
  </p188:cm>
  <p188:cm id="{FEF63CFF-5076-410B-942F-06905C4431BB}" authorId="{BB477A6F-1C5D-38BD-7DCB-452795D56B5B}" status="resolved" created="2022-06-07T12:21:01.71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04174772" sldId="260"/>
      <ac:picMk id="8" creationId="{B690C8BE-D142-BAB9-1E79-EE27459EEA85}"/>
    </ac:deMkLst>
    <p188:txBody>
      <a:bodyPr/>
      <a:lstStyle/>
      <a:p>
        <a:r>
          <a:rPr lang="en-GB"/>
          <a:t>přidat průřez amplituda a fáze</a:t>
        </a:r>
      </a:p>
    </p188:txBody>
  </p188:cm>
  <p188:cm id="{684AD6E8-60A3-4412-8677-F2584C4DCF0A}" authorId="{BB477A6F-1C5D-38BD-7DCB-452795D56B5B}" status="resolved" created="2022-06-09T12:21:23.954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04174772" sldId="260"/>
      <ac:picMk id="8" creationId="{B690C8BE-D142-BAB9-1E79-EE27459EEA85}"/>
    </ac:deMkLst>
    <p188:txBody>
      <a:bodyPr/>
      <a:lstStyle/>
      <a:p>
        <a:r>
          <a:rPr lang="en-GB"/>
          <a:t>předělat na jednoduchou l= +1</a:t>
        </a:r>
      </a:p>
    </p188:txBody>
  </p188:cm>
</p188:cmLst>
</file>

<file path=ppt/comments/modernComment_105_9C416FD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E063269-0E9D-4627-91AF-2CE97A2F60BD}" authorId="{BB477A6F-1C5D-38BD-7DCB-452795D56B5B}" status="resolved" created="2022-06-07T12:04:47.98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21534162" sldId="261"/>
      <ac:spMk id="13" creationId="{7C4E3FAE-66B6-07F3-2939-5A1DC70A7AFD}"/>
    </ac:deMkLst>
    <p188:txBody>
      <a:bodyPr/>
      <a:lstStyle/>
      <a:p>
        <a:r>
          <a:rPr lang="en-GB"/>
          <a:t>svorka -&gt; optika + příprava VEB</a:t>
        </a:r>
      </a:p>
    </p188:txBody>
  </p188:cm>
</p188:cmLst>
</file>

<file path=ppt/comments/modernComment_106_6DDCAB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63D3FB-9985-4B75-B6BE-1016FBB504B4}" authorId="{BB477A6F-1C5D-38BD-7DCB-452795D56B5B}" status="resolved" created="2022-05-04T12:47:50.353" complete="100000">
    <pc:sldMkLst xmlns:pc="http://schemas.microsoft.com/office/powerpoint/2013/main/command">
      <pc:docMk/>
      <pc:sldMk cId="115198652" sldId="262"/>
    </pc:sldMkLst>
    <p188:txBody>
      <a:bodyPr/>
      <a:lstStyle/>
      <a:p>
        <a:r>
          <a:rPr lang="en-GB"/>
          <a:t>napsat tady, explicitně, že gamma rozložím do jednotlivých příspěvků (diagram) a to je to, co následně uvidíme, přidat slajd o ttom že budu mluvit o ztrátové pravděpodobnosti, která se rozdělí do složek které mohou být i záporné a že souvisí s tím koncovým stavem. (přesunout lupičku na EELS spektrometr)</a:t>
        </a:r>
      </a:p>
    </p188:txBody>
  </p188:cm>
</p188:cmLst>
</file>

<file path=ppt/comments/modernComment_107_9D6062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190967-BF86-4666-9C04-485758DEEFB1}" authorId="{BB477A6F-1C5D-38BD-7DCB-452795D56B5B}" created="2022-05-04T13:02:13.889">
    <pc:sldMkLst xmlns:pc="http://schemas.microsoft.com/office/powerpoint/2013/main/command">
      <pc:docMk/>
      <pc:sldMk cId="2640339471" sldId="263"/>
    </pc:sldMkLst>
    <p188:txBody>
      <a:bodyPr/>
      <a:lstStyle/>
      <a:p>
        <a:r>
          <a:rPr lang="en-GB"/>
          <a:t>at se toci jak se toci at zacnu s cim chci, vzdycky to dopadne cca setjně -- tohle je message, to zaznamenat ale tak baäby to bylo přehlednější + možnost (jenom možnost) zmínit se to té závislosti na xp
+ piktogram s nechirální polarizovatelností a explicitně napsat gamma_EE</a:t>
        </a:r>
      </a:p>
    </p188:txBody>
  </p188:cm>
</p188:cmLst>
</file>

<file path=ppt/comments/modernComment_108_B9B30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ACC9F61-8864-40E7-89CB-020836965F49}" authorId="{BB477A6F-1C5D-38BD-7DCB-452795D56B5B}" created="2022-05-04T13:02:27.35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4719821" sldId="264"/>
      <ac:picMk id="7" creationId="{FD279284-8672-9A74-3DDF-7837591F9A32}"/>
    </ac:deMkLst>
    <p188:txBody>
      <a:bodyPr/>
      <a:lstStyle/>
      <a:p>
        <a:r>
          <a:rPr lang="en-GB"/>
          <a:t>zase gammaEM, piktogramy</a:t>
        </a:r>
      </a:p>
    </p188:txBody>
  </p188:cm>
</p188:cmLst>
</file>

<file path=ppt/comments/modernComment_10B_222389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444BD2-7354-4EBD-8D0C-7995CFED1A77}" authorId="{BB477A6F-1C5D-38BD-7DCB-452795D56B5B}" status="resolved" created="2022-06-07T12:19:19.469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72754205" sldId="267"/>
      <ac:picMk id="6" creationId="{1DB73FAB-B0F7-256C-2DB8-1DF22DC74B4B}"/>
    </ac:deMkLst>
    <p188:txBody>
      <a:bodyPr/>
      <a:lstStyle/>
      <a:p>
        <a:r>
          <a:rPr lang="en-GB"/>
          <a:t>do tohoto obrázku na předchozí slajd puntíky</a:t>
        </a:r>
      </a:p>
    </p188:txBody>
  </p188:cm>
  <p188:cm id="{83DF19CB-B581-4F45-8858-16B7B9AC0A85}" authorId="{BB477A6F-1C5D-38BD-7DCB-452795D56B5B}" created="2022-06-09T12:39:31.00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72754205" sldId="267"/>
      <ac:picMk id="6" creationId="{1DB73FAB-B0F7-256C-2DB8-1DF22DC74B4B}"/>
    </ac:deMkLst>
    <p188:txBody>
      <a:bodyPr/>
      <a:lstStyle/>
      <a:p>
        <a:r>
          <a:rPr lang="en-GB"/>
          <a:t>rozmyslet si to podbarvení</a:t>
        </a:r>
      </a:p>
    </p188:txBody>
  </p188:cm>
</p188:cmLst>
</file>

<file path=ppt/comments/modernComment_10C_E28673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B8ADC22-A469-450F-9076-3E1A13822814}" authorId="{BB477A6F-1C5D-38BD-7DCB-452795D56B5B}" status="resolved" created="2022-05-04T13:03:15.58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00462124" sldId="268"/>
      <ac:picMk id="11" creationId="{CFA453D0-8B13-E7B3-A49C-B9FEB3E824A9}"/>
    </ac:deMkLst>
    <p188:txBody>
      <a:bodyPr/>
      <a:lstStyle/>
      <a:p>
        <a:r>
          <a:rPr lang="en-GB"/>
          <a:t>piktogramy?</a:t>
        </a:r>
      </a:p>
    </p188:txBody>
  </p188:cm>
  <p188:cm id="{060A431A-F679-4FF4-9123-964F3DB288A9}" authorId="{BB477A6F-1C5D-38BD-7DCB-452795D56B5B}" status="resolved" created="2022-06-07T12:16:36.480" complete="100000">
    <pc:sldMkLst xmlns:pc="http://schemas.microsoft.com/office/powerpoint/2013/main/command">
      <pc:docMk/>
      <pc:sldMk cId="3800462124" sldId="268"/>
    </pc:sldMkLst>
    <p188:txBody>
      <a:bodyPr/>
      <a:lstStyle/>
      <a:p>
        <a:r>
          <a:rPr lang="en-GB"/>
          <a:t>schémátko s barvama vs vzdálenostma</a:t>
        </a:r>
      </a:p>
    </p188:txBody>
  </p188:cm>
  <p188:cm id="{8CE33277-1964-4B09-BB31-3844196BE4C5}" authorId="{BB477A6F-1C5D-38BD-7DCB-452795D56B5B}" status="resolved" created="2022-06-07T12:17:06.17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00462124" sldId="268"/>
      <ac:picMk id="16" creationId="{105DE97E-B7E3-0691-32CA-274A566675B0}"/>
    </ac:deMkLst>
    <p188:txBody>
      <a:bodyPr/>
      <a:lstStyle/>
      <a:p>
        <a:r>
          <a:rPr lang="en-GB"/>
          <a:t>puntíky barevně</a:t>
        </a:r>
      </a:p>
    </p188:txBody>
  </p188:cm>
</p188:cmLst>
</file>

<file path=ppt/comments/modernComment_10D_FC09CB6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170CB9-5232-405C-88FE-AD8E1A1A80A3}" authorId="{BB477A6F-1C5D-38BD-7DCB-452795D56B5B}" created="2022-05-04T12:52:20.72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28500321" sldId="269"/>
      <ac:picMk id="19" creationId="{E6F01767-3746-A2F8-8954-50908584E2E4}"/>
    </ac:deMkLst>
    <p188:pos x="6179155" y="233728"/>
    <p188:txBody>
      <a:bodyPr/>
      <a:lstStyle/>
      <a:p>
        <a:r>
          <a:rPr lang="en-GB"/>
          <a:t>tohle by mohlo v souvislosti s komentářem na předchozím slajdu jít na předchozí slajd. přímo k těm polarizovatelnostem</a:t>
        </a:r>
      </a:p>
    </p188:txBody>
  </p188:cm>
  <p188:cm id="{51EB7152-C83B-4560-A175-F43FE1F67BD4}" authorId="{BB477A6F-1C5D-38BD-7DCB-452795D56B5B}" created="2022-05-04T12:53:36.7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28500321" sldId="269"/>
      <ac:picMk id="19" creationId="{E6F01767-3746-A2F8-8954-50908584E2E4}"/>
    </ac:deMkLst>
    <p188:txBody>
      <a:bodyPr/>
      <a:lstStyle/>
      <a:p>
        <a:r>
          <a:rPr lang="en-GB"/>
          <a:t>to vlevo smazat, drudeho neuvadět, polarizovatelnost viz předchozáí komentář</a:t>
        </a:r>
      </a:p>
    </p188:txBody>
  </p188:cm>
</p188:cmLst>
</file>

<file path=ppt/comments/modernComment_10E_407F1D5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F46DF54-CCEA-4156-9C7F-CD520B90E65F}" authorId="{BB477A6F-1C5D-38BD-7DCB-452795D56B5B}" created="2022-06-07T12:09:40.10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82072404" sldId="270"/>
      <ac:picMk id="5" creationId="{DCBBA1A4-6043-E08D-1298-6BE1B0B92A2C}"/>
    </ac:deMkLst>
    <p188:replyLst>
      <p188:reply id="{0932B161-911B-480D-AB03-BB7FDB95432A}" authorId="{BB477A6F-1C5D-38BD-7DCB-452795D56B5B}" created="2022-06-07T12:10:39.204">
        <p188:txBody>
          <a:bodyPr/>
          <a:lstStyle/>
          <a:p>
            <a:r>
              <a:rPr lang="en-GB"/>
              <a:t>nebo udělat šedě</a:t>
            </a:r>
          </a:p>
        </p188:txBody>
      </p188:reply>
    </p188:replyLst>
    <p188:txBody>
      <a:bodyPr/>
      <a:lstStyle/>
      <a:p>
        <a:r>
          <a:rPr lang="en-GB"/>
          <a:t>zanedbáváme MM --&gt; přeškrtnout animací</a:t>
        </a:r>
      </a:p>
    </p188:txBody>
  </p188:cm>
</p188:cmLst>
</file>

<file path=ppt/comments/modernComment_110_55B75BB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165FE6B-07BC-4F36-BF4C-120464B533EE}" authorId="{BB477A6F-1C5D-38BD-7DCB-452795D56B5B}" status="resolved" created="2022-06-07T12:13:48.192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38079935" sldId="272"/>
      <ac:picMk id="6" creationId="{CCDFDD48-2687-35EA-4A72-7F26E6C9F312}"/>
    </ac:deMkLst>
    <p188:txBody>
      <a:bodyPr/>
      <a:lstStyle/>
      <a:p>
        <a:r>
          <a:rPr lang="en-GB"/>
          <a:t>animace, zobrazit postupně</a:t>
        </a:r>
      </a:p>
    </p188:txBody>
  </p188:cm>
  <p188:cm id="{46CBF88B-D0C7-4DD6-8C0B-DD4AA68B405E}" authorId="{BB477A6F-1C5D-38BD-7DCB-452795D56B5B}" status="resolved" created="2022-06-07T12:14:04.67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38079935" sldId="272"/>
      <ac:picMk id="6" creationId="{CCDFDD48-2687-35EA-4A72-7F26E6C9F312}"/>
    </ac:deMkLst>
    <p188:txBody>
      <a:bodyPr/>
      <a:lstStyle/>
      <a:p>
        <a:r>
          <a:rPr lang="en-GB"/>
          <a:t>zvětšit popisky gamma EE a gama EM</a:t>
        </a:r>
      </a:p>
    </p188:txBody>
  </p188:cm>
  <p188:cm id="{E7459EA4-55D1-4C6E-997C-7A8982AC4003}" authorId="{BB477A6F-1C5D-38BD-7DCB-452795D56B5B}" created="2022-06-09T12:27:54.57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38079935" sldId="272"/>
      <ac:picMk id="14" creationId="{EEDD9384-1FEF-4453-A45A-A495796E161D}"/>
    </ac:deMkLst>
    <p188:txBody>
      <a:bodyPr/>
      <a:lstStyle/>
      <a:p>
        <a:r>
          <a:rPr lang="en-GB"/>
          <a:t>zvětšit popisky a legendu, hlavně legendu</a:t>
        </a:r>
      </a:p>
    </p188:txBody>
  </p188:cm>
</p188:cmLst>
</file>

<file path=ppt/comments/modernComment_111_41C53C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D12A21-58F5-43E5-AB34-03C4F215E5DF}" authorId="{BB477A6F-1C5D-38BD-7DCB-452795D56B5B}" created="2022-06-09T12:53:22.44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03445137" sldId="273"/>
      <ac:grpSpMk id="10" creationId="{53A5755E-9F14-6EEC-0C27-E7EFBBBD3D5A}"/>
    </ac:deMkLst>
    <p188:txBody>
      <a:bodyPr/>
      <a:lstStyle/>
      <a:p>
        <a:r>
          <a:rPr lang="en-GB"/>
          <a:t>zvážit zvětšení popisků</a:t>
        </a:r>
      </a:p>
    </p188:txBody>
  </p188:cm>
</p188:cmLst>
</file>

<file path=ppt/comments/modernComment_113_931365B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0FE26A-6E05-4264-A49D-63BCAA9369B6}" authorId="{BB477A6F-1C5D-38BD-7DCB-452795D56B5B}" created="2022-06-07T12:23:44.24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67521971" sldId="275"/>
      <ac:spMk id="2" creationId="{FE9BF8B1-1998-61E6-CAA0-447CF07F9C6B}"/>
    </ac:deMkLst>
    <p188:txBody>
      <a:bodyPr/>
      <a:lstStyle/>
      <a:p>
        <a:r>
          <a:rPr lang="en-GB"/>
          <a:t>sovička</a:t>
        </a:r>
      </a:p>
    </p188:txBody>
  </p188:cm>
</p188:cmLst>
</file>

<file path=ppt/comments/modernComment_114_7F2CD4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E06DE99-1723-4363-A233-AB808D694B57}" authorId="{BB477A6F-1C5D-38BD-7DCB-452795D56B5B}" created="2022-06-07T12:25:43.77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33644374" sldId="276"/>
      <ac:spMk id="3" creationId="{E378C959-D9D8-FE42-7C41-0F542C00F8C7}"/>
    </ac:deMkLst>
    <p188:txBody>
      <a:bodyPr/>
      <a:lstStyle/>
      <a:p>
        <a:r>
          <a:rPr lang="en-GB"/>
          <a:t>backup slides s obrázky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58CC2B-0F84-4DFE-8A1F-745C2DFEE67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EB1D6194-4D8C-4BDF-9AD5-5548C6968CE9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cs-CZ" dirty="0"/>
            <a:t>1</a:t>
          </a:r>
          <a:br>
            <a:rPr lang="cs-CZ" dirty="0"/>
          </a:br>
          <a:r>
            <a:rPr lang="cs-CZ" dirty="0"/>
            <a:t>Elektronové </a:t>
          </a:r>
          <a:r>
            <a:rPr lang="cs-CZ" dirty="0" err="1"/>
            <a:t>vortexy</a:t>
          </a:r>
          <a:endParaRPr lang="en-GB" dirty="0"/>
        </a:p>
      </dgm:t>
    </dgm:pt>
    <dgm:pt modelId="{C4422788-3045-4519-BD75-E4A365F828A7}" type="parTrans" cxnId="{375EC3A2-DEE8-48C8-AC0F-7B29EB3D7F57}">
      <dgm:prSet/>
      <dgm:spPr/>
      <dgm:t>
        <a:bodyPr/>
        <a:lstStyle/>
        <a:p>
          <a:endParaRPr lang="en-GB"/>
        </a:p>
      </dgm:t>
    </dgm:pt>
    <dgm:pt modelId="{E7A7A724-D6D0-4E22-9009-C4A92E9786F1}" type="sibTrans" cxnId="{375EC3A2-DEE8-48C8-AC0F-7B29EB3D7F57}">
      <dgm:prSet/>
      <dgm:spPr/>
      <dgm:t>
        <a:bodyPr/>
        <a:lstStyle/>
        <a:p>
          <a:endParaRPr lang="en-GB"/>
        </a:p>
      </dgm:t>
    </dgm:pt>
    <dgm:pt modelId="{029A1E85-3DC2-4AE8-BE77-4710F6DA452E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cs-CZ" dirty="0"/>
            <a:t>2</a:t>
          </a:r>
          <a:br>
            <a:rPr lang="cs-CZ" dirty="0"/>
          </a:br>
          <a:r>
            <a:rPr lang="cs-CZ" dirty="0"/>
            <a:t>Modelovaný experiment</a:t>
          </a:r>
          <a:endParaRPr lang="en-GB" dirty="0"/>
        </a:p>
      </dgm:t>
    </dgm:pt>
    <dgm:pt modelId="{42708724-EC9B-4376-9F01-6B83E2471CAA}" type="parTrans" cxnId="{55266F22-6EDC-476E-BF31-68E0196C35A1}">
      <dgm:prSet/>
      <dgm:spPr/>
      <dgm:t>
        <a:bodyPr/>
        <a:lstStyle/>
        <a:p>
          <a:endParaRPr lang="en-GB"/>
        </a:p>
      </dgm:t>
    </dgm:pt>
    <dgm:pt modelId="{2CFE33F5-2F0D-4F7A-9D59-20928E492FA1}" type="sibTrans" cxnId="{55266F22-6EDC-476E-BF31-68E0196C35A1}">
      <dgm:prSet/>
      <dgm:spPr/>
      <dgm:t>
        <a:bodyPr/>
        <a:lstStyle/>
        <a:p>
          <a:endParaRPr lang="en-GB"/>
        </a:p>
      </dgm:t>
    </dgm:pt>
    <dgm:pt modelId="{995F49B2-326D-419A-9A92-A3C206323AB2}">
      <dgm:prSet phldrT="[Text]"/>
      <dgm:spPr/>
      <dgm:t>
        <a:bodyPr/>
        <a:lstStyle/>
        <a:p>
          <a:r>
            <a:rPr lang="cs-CZ" dirty="0"/>
            <a:t>3</a:t>
          </a:r>
          <a:br>
            <a:rPr lang="cs-CZ" dirty="0"/>
          </a:br>
          <a:r>
            <a:rPr lang="cs-CZ" dirty="0" err="1"/>
            <a:t>Semianalytický</a:t>
          </a:r>
          <a:r>
            <a:rPr lang="cs-CZ" dirty="0"/>
            <a:t> model</a:t>
          </a:r>
          <a:endParaRPr lang="en-GB" dirty="0"/>
        </a:p>
      </dgm:t>
    </dgm:pt>
    <dgm:pt modelId="{EBE6EBCF-0B4A-4B97-B4EA-AA929185A8FC}" type="parTrans" cxnId="{5F308F6E-2272-4809-A4A9-3E2F5E6B3592}">
      <dgm:prSet/>
      <dgm:spPr/>
      <dgm:t>
        <a:bodyPr/>
        <a:lstStyle/>
        <a:p>
          <a:endParaRPr lang="en-GB"/>
        </a:p>
      </dgm:t>
    </dgm:pt>
    <dgm:pt modelId="{6A1A4E01-9A2C-4069-BFBD-2F7264F29015}" type="sibTrans" cxnId="{5F308F6E-2272-4809-A4A9-3E2F5E6B3592}">
      <dgm:prSet/>
      <dgm:spPr/>
      <dgm:t>
        <a:bodyPr/>
        <a:lstStyle/>
        <a:p>
          <a:endParaRPr lang="en-GB"/>
        </a:p>
      </dgm:t>
    </dgm:pt>
    <dgm:pt modelId="{9B24B5FD-4431-4366-AF9D-C47396BEC949}">
      <dgm:prSet phldrT="[Text]"/>
      <dgm:spPr/>
      <dgm:t>
        <a:bodyPr/>
        <a:lstStyle/>
        <a:p>
          <a:r>
            <a:rPr lang="cs-CZ" dirty="0"/>
            <a:t>4</a:t>
          </a:r>
          <a:br>
            <a:rPr lang="cs-CZ" dirty="0"/>
          </a:br>
          <a:r>
            <a:rPr lang="cs-CZ" dirty="0"/>
            <a:t>Numerický model</a:t>
          </a:r>
          <a:endParaRPr lang="en-GB" dirty="0"/>
        </a:p>
      </dgm:t>
    </dgm:pt>
    <dgm:pt modelId="{DC038DDB-C031-400A-86A0-272314A61321}" type="parTrans" cxnId="{F7899403-FE01-41F1-8458-A1A0883041B3}">
      <dgm:prSet/>
      <dgm:spPr/>
      <dgm:t>
        <a:bodyPr/>
        <a:lstStyle/>
        <a:p>
          <a:endParaRPr lang="en-GB"/>
        </a:p>
      </dgm:t>
    </dgm:pt>
    <dgm:pt modelId="{B64C6B5D-1525-496E-A877-781E848BA056}" type="sibTrans" cxnId="{F7899403-FE01-41F1-8458-A1A0883041B3}">
      <dgm:prSet/>
      <dgm:spPr/>
      <dgm:t>
        <a:bodyPr/>
        <a:lstStyle/>
        <a:p>
          <a:endParaRPr lang="en-GB"/>
        </a:p>
      </dgm:t>
    </dgm:pt>
    <dgm:pt modelId="{9EB156F5-EC1A-4E24-94EA-ED5805CCC18F}" type="pres">
      <dgm:prSet presAssocID="{6858CC2B-0F84-4DFE-8A1F-745C2DFEE677}" presName="Name0" presStyleCnt="0">
        <dgm:presLayoutVars>
          <dgm:dir/>
          <dgm:animLvl val="lvl"/>
          <dgm:resizeHandles val="exact"/>
        </dgm:presLayoutVars>
      </dgm:prSet>
      <dgm:spPr/>
    </dgm:pt>
    <dgm:pt modelId="{8A9D9753-647D-431F-86FB-ECC0D5BD145D}" type="pres">
      <dgm:prSet presAssocID="{EB1D6194-4D8C-4BDF-9AD5-5548C6968CE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019F1F3-217F-46E7-A54A-754868B3F292}" type="pres">
      <dgm:prSet presAssocID="{E7A7A724-D6D0-4E22-9009-C4A92E9786F1}" presName="parTxOnlySpace" presStyleCnt="0"/>
      <dgm:spPr/>
    </dgm:pt>
    <dgm:pt modelId="{540521DE-F7DC-4C02-A374-B05825B09AC3}" type="pres">
      <dgm:prSet presAssocID="{029A1E85-3DC2-4AE8-BE77-4710F6DA452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2A94B42-D769-442B-92BF-EBCB469E9092}" type="pres">
      <dgm:prSet presAssocID="{2CFE33F5-2F0D-4F7A-9D59-20928E492FA1}" presName="parTxOnlySpace" presStyleCnt="0"/>
      <dgm:spPr/>
    </dgm:pt>
    <dgm:pt modelId="{FE7B84FF-C79A-4BD3-90FB-A44CCCEBBECD}" type="pres">
      <dgm:prSet presAssocID="{995F49B2-326D-419A-9A92-A3C206323AB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B6F29D5-F726-4F86-8195-DDF90C55CD3A}" type="pres">
      <dgm:prSet presAssocID="{6A1A4E01-9A2C-4069-BFBD-2F7264F29015}" presName="parTxOnlySpace" presStyleCnt="0"/>
      <dgm:spPr/>
    </dgm:pt>
    <dgm:pt modelId="{3092A188-A9C4-4901-B473-AEFA62CD0DEE}" type="pres">
      <dgm:prSet presAssocID="{9B24B5FD-4431-4366-AF9D-C47396BEC94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7899403-FE01-41F1-8458-A1A0883041B3}" srcId="{6858CC2B-0F84-4DFE-8A1F-745C2DFEE677}" destId="{9B24B5FD-4431-4366-AF9D-C47396BEC949}" srcOrd="3" destOrd="0" parTransId="{DC038DDB-C031-400A-86A0-272314A61321}" sibTransId="{B64C6B5D-1525-496E-A877-781E848BA056}"/>
    <dgm:cxn modelId="{55266F22-6EDC-476E-BF31-68E0196C35A1}" srcId="{6858CC2B-0F84-4DFE-8A1F-745C2DFEE677}" destId="{029A1E85-3DC2-4AE8-BE77-4710F6DA452E}" srcOrd="1" destOrd="0" parTransId="{42708724-EC9B-4376-9F01-6B83E2471CAA}" sibTransId="{2CFE33F5-2F0D-4F7A-9D59-20928E492FA1}"/>
    <dgm:cxn modelId="{79E2372A-000A-437C-BA9A-8F0644E2F062}" type="presOf" srcId="{6858CC2B-0F84-4DFE-8A1F-745C2DFEE677}" destId="{9EB156F5-EC1A-4E24-94EA-ED5805CCC18F}" srcOrd="0" destOrd="0" presId="urn:microsoft.com/office/officeart/2005/8/layout/chevron1"/>
    <dgm:cxn modelId="{9066923B-1E47-461E-8A4F-F5480034170C}" type="presOf" srcId="{9B24B5FD-4431-4366-AF9D-C47396BEC949}" destId="{3092A188-A9C4-4901-B473-AEFA62CD0DEE}" srcOrd="0" destOrd="0" presId="urn:microsoft.com/office/officeart/2005/8/layout/chevron1"/>
    <dgm:cxn modelId="{17AB9E6D-D56D-4E39-B242-9CE56E6C6F3C}" type="presOf" srcId="{EB1D6194-4D8C-4BDF-9AD5-5548C6968CE9}" destId="{8A9D9753-647D-431F-86FB-ECC0D5BD145D}" srcOrd="0" destOrd="0" presId="urn:microsoft.com/office/officeart/2005/8/layout/chevron1"/>
    <dgm:cxn modelId="{5F308F6E-2272-4809-A4A9-3E2F5E6B3592}" srcId="{6858CC2B-0F84-4DFE-8A1F-745C2DFEE677}" destId="{995F49B2-326D-419A-9A92-A3C206323AB2}" srcOrd="2" destOrd="0" parTransId="{EBE6EBCF-0B4A-4B97-B4EA-AA929185A8FC}" sibTransId="{6A1A4E01-9A2C-4069-BFBD-2F7264F29015}"/>
    <dgm:cxn modelId="{22AF2D93-59DB-4C56-B882-9486CCAECC83}" type="presOf" srcId="{029A1E85-3DC2-4AE8-BE77-4710F6DA452E}" destId="{540521DE-F7DC-4C02-A374-B05825B09AC3}" srcOrd="0" destOrd="0" presId="urn:microsoft.com/office/officeart/2005/8/layout/chevron1"/>
    <dgm:cxn modelId="{375EC3A2-DEE8-48C8-AC0F-7B29EB3D7F57}" srcId="{6858CC2B-0F84-4DFE-8A1F-745C2DFEE677}" destId="{EB1D6194-4D8C-4BDF-9AD5-5548C6968CE9}" srcOrd="0" destOrd="0" parTransId="{C4422788-3045-4519-BD75-E4A365F828A7}" sibTransId="{E7A7A724-D6D0-4E22-9009-C4A92E9786F1}"/>
    <dgm:cxn modelId="{8282A9F8-5740-46F9-B280-0A4F5D217CD5}" type="presOf" srcId="{995F49B2-326D-419A-9A92-A3C206323AB2}" destId="{FE7B84FF-C79A-4BD3-90FB-A44CCCEBBECD}" srcOrd="0" destOrd="0" presId="urn:microsoft.com/office/officeart/2005/8/layout/chevron1"/>
    <dgm:cxn modelId="{8509C165-45ED-4A5A-BDA4-9EA037BDBF08}" type="presParOf" srcId="{9EB156F5-EC1A-4E24-94EA-ED5805CCC18F}" destId="{8A9D9753-647D-431F-86FB-ECC0D5BD145D}" srcOrd="0" destOrd="0" presId="urn:microsoft.com/office/officeart/2005/8/layout/chevron1"/>
    <dgm:cxn modelId="{9D21BDBF-1AD8-4A4B-8234-51A43AB4D3A3}" type="presParOf" srcId="{9EB156F5-EC1A-4E24-94EA-ED5805CCC18F}" destId="{E019F1F3-217F-46E7-A54A-754868B3F292}" srcOrd="1" destOrd="0" presId="urn:microsoft.com/office/officeart/2005/8/layout/chevron1"/>
    <dgm:cxn modelId="{3875D40E-911D-4B3F-84D3-624D5FA813CF}" type="presParOf" srcId="{9EB156F5-EC1A-4E24-94EA-ED5805CCC18F}" destId="{540521DE-F7DC-4C02-A374-B05825B09AC3}" srcOrd="2" destOrd="0" presId="urn:microsoft.com/office/officeart/2005/8/layout/chevron1"/>
    <dgm:cxn modelId="{86643A8D-A064-4E52-A36E-1E8D310B2F3D}" type="presParOf" srcId="{9EB156F5-EC1A-4E24-94EA-ED5805CCC18F}" destId="{72A94B42-D769-442B-92BF-EBCB469E9092}" srcOrd="3" destOrd="0" presId="urn:microsoft.com/office/officeart/2005/8/layout/chevron1"/>
    <dgm:cxn modelId="{812ADB3E-32EE-4AA0-9963-892F0128BEF6}" type="presParOf" srcId="{9EB156F5-EC1A-4E24-94EA-ED5805CCC18F}" destId="{FE7B84FF-C79A-4BD3-90FB-A44CCCEBBECD}" srcOrd="4" destOrd="0" presId="urn:microsoft.com/office/officeart/2005/8/layout/chevron1"/>
    <dgm:cxn modelId="{1C820A2C-724D-4247-B78A-94F922BD80FB}" type="presParOf" srcId="{9EB156F5-EC1A-4E24-94EA-ED5805CCC18F}" destId="{FB6F29D5-F726-4F86-8195-DDF90C55CD3A}" srcOrd="5" destOrd="0" presId="urn:microsoft.com/office/officeart/2005/8/layout/chevron1"/>
    <dgm:cxn modelId="{31D6054E-934D-4140-8074-DAF42DC4EFA1}" type="presParOf" srcId="{9EB156F5-EC1A-4E24-94EA-ED5805CCC18F}" destId="{3092A188-A9C4-4901-B473-AEFA62CD0DE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D9753-647D-431F-86FB-ECC0D5BD145D}">
      <dsp:nvSpPr>
        <dsp:cNvPr id="0" name=""/>
        <dsp:cNvSpPr/>
      </dsp:nvSpPr>
      <dsp:spPr>
        <a:xfrm>
          <a:off x="5455" y="1946971"/>
          <a:ext cx="3175483" cy="1270193"/>
        </a:xfrm>
        <a:prstGeom prst="chevron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1</a:t>
          </a:r>
          <a:br>
            <a:rPr lang="cs-CZ" sz="2400" kern="1200" dirty="0"/>
          </a:br>
          <a:r>
            <a:rPr lang="cs-CZ" sz="2400" kern="1200" dirty="0"/>
            <a:t>Elektronové </a:t>
          </a:r>
          <a:r>
            <a:rPr lang="cs-CZ" sz="2400" kern="1200" dirty="0" err="1"/>
            <a:t>vortexy</a:t>
          </a:r>
          <a:endParaRPr lang="en-GB" sz="2400" kern="1200" dirty="0"/>
        </a:p>
      </dsp:txBody>
      <dsp:txXfrm>
        <a:off x="640552" y="1946971"/>
        <a:ext cx="1905290" cy="1270193"/>
      </dsp:txXfrm>
    </dsp:sp>
    <dsp:sp modelId="{540521DE-F7DC-4C02-A374-B05825B09AC3}">
      <dsp:nvSpPr>
        <dsp:cNvPr id="0" name=""/>
        <dsp:cNvSpPr/>
      </dsp:nvSpPr>
      <dsp:spPr>
        <a:xfrm>
          <a:off x="2863390" y="1946971"/>
          <a:ext cx="3175483" cy="1270193"/>
        </a:xfrm>
        <a:prstGeom prst="chevron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2</a:t>
          </a:r>
          <a:br>
            <a:rPr lang="cs-CZ" sz="2400" kern="1200" dirty="0"/>
          </a:br>
          <a:r>
            <a:rPr lang="cs-CZ" sz="2400" kern="1200" dirty="0"/>
            <a:t>Modelovaný experiment</a:t>
          </a:r>
          <a:endParaRPr lang="en-GB" sz="2400" kern="1200" dirty="0"/>
        </a:p>
      </dsp:txBody>
      <dsp:txXfrm>
        <a:off x="3498487" y="1946971"/>
        <a:ext cx="1905290" cy="1270193"/>
      </dsp:txXfrm>
    </dsp:sp>
    <dsp:sp modelId="{FE7B84FF-C79A-4BD3-90FB-A44CCCEBBECD}">
      <dsp:nvSpPr>
        <dsp:cNvPr id="0" name=""/>
        <dsp:cNvSpPr/>
      </dsp:nvSpPr>
      <dsp:spPr>
        <a:xfrm>
          <a:off x="5721325" y="1946971"/>
          <a:ext cx="3175483" cy="1270193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3</a:t>
          </a:r>
          <a:br>
            <a:rPr lang="cs-CZ" sz="2400" kern="1200" dirty="0"/>
          </a:br>
          <a:r>
            <a:rPr lang="cs-CZ" sz="2400" kern="1200" dirty="0" err="1"/>
            <a:t>Semianalytický</a:t>
          </a:r>
          <a:r>
            <a:rPr lang="cs-CZ" sz="2400" kern="1200" dirty="0"/>
            <a:t> model</a:t>
          </a:r>
          <a:endParaRPr lang="en-GB" sz="2400" kern="1200" dirty="0"/>
        </a:p>
      </dsp:txBody>
      <dsp:txXfrm>
        <a:off x="6356422" y="1946971"/>
        <a:ext cx="1905290" cy="1270193"/>
      </dsp:txXfrm>
    </dsp:sp>
    <dsp:sp modelId="{3092A188-A9C4-4901-B473-AEFA62CD0DEE}">
      <dsp:nvSpPr>
        <dsp:cNvPr id="0" name=""/>
        <dsp:cNvSpPr/>
      </dsp:nvSpPr>
      <dsp:spPr>
        <a:xfrm>
          <a:off x="8579261" y="1946971"/>
          <a:ext cx="3175483" cy="127019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4</a:t>
          </a:r>
          <a:br>
            <a:rPr lang="cs-CZ" sz="2400" kern="1200" dirty="0"/>
          </a:br>
          <a:r>
            <a:rPr lang="cs-CZ" sz="2400" kern="1200" dirty="0"/>
            <a:t>Numerický model</a:t>
          </a:r>
          <a:endParaRPr lang="en-GB" sz="2400" kern="1200" dirty="0"/>
        </a:p>
      </dsp:txBody>
      <dsp:txXfrm>
        <a:off x="9214358" y="1946971"/>
        <a:ext cx="1905290" cy="1270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BA7E6F-B770-361C-0D88-9E6A413557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8EA88-A54F-A2D4-2D36-291CBFCB1B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AC46C-D209-42BE-8E0F-EBB3CCB1A3CF}" type="datetimeFigureOut">
              <a:rPr lang="en-GB" smtClean="0"/>
              <a:t>30/11/2022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DBC60-ECA6-CF7C-D6CF-45408A8EF2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9104D-1396-E840-4F13-5D212310DD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370D2-084B-4EA9-BC4D-6F2897E375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747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7543E-60CE-425D-A872-CEDE73BB9DF5}" type="datetimeFigureOut">
              <a:rPr lang="en-GB" smtClean="0"/>
              <a:t>30/11/2022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29BB4-D0EA-4B3E-B965-9159A9F462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874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9BB4-D0EA-4B3E-B965-9159A9F462A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352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Představte si jak to proudí, je vidět, že srovnáme-li ten schod vytvořený strukturou se stoupáním </a:t>
            </a:r>
            <a:r>
              <a:rPr lang="cs-CZ" dirty="0" err="1"/>
              <a:t>vortexu</a:t>
            </a:r>
            <a:r>
              <a:rPr lang="cs-CZ" dirty="0"/>
              <a:t>, může se zase chovat přesně opačně v různých polohách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9BB4-D0EA-4B3E-B965-9159A9F462A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60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Splnil jsem všechny body zadání</a:t>
            </a:r>
          </a:p>
          <a:p>
            <a:endParaRPr lang="cs-CZ" dirty="0"/>
          </a:p>
          <a:p>
            <a:endParaRPr lang="cs-CZ" dirty="0"/>
          </a:p>
          <a:p>
            <a:r>
              <a:rPr lang="cs-CZ" b="1" dirty="0"/>
              <a:t>Problematika je multifaktoriáln</a:t>
            </a:r>
            <a:r>
              <a:rPr lang="cs-CZ" dirty="0"/>
              <a:t>í a vyžaduje hlubší zkoumání, proto </a:t>
            </a:r>
          </a:p>
          <a:p>
            <a:r>
              <a:rPr lang="cs-CZ" dirty="0"/>
              <a:t>to přes léto to rozšířím a </a:t>
            </a:r>
          </a:p>
          <a:p>
            <a:r>
              <a:rPr lang="cs-CZ" dirty="0"/>
              <a:t>napíšeme s Dr. Konečnou (které bych chtěl poděkovat) článek</a:t>
            </a:r>
          </a:p>
          <a:p>
            <a:endParaRPr lang="cs-CZ" dirty="0"/>
          </a:p>
          <a:p>
            <a:r>
              <a:rPr lang="cs-CZ" dirty="0"/>
              <a:t> - víc poloh</a:t>
            </a:r>
          </a:p>
          <a:p>
            <a:r>
              <a:rPr lang="cs-CZ" dirty="0"/>
              <a:t> - víc topologických nábojů</a:t>
            </a:r>
          </a:p>
          <a:p>
            <a:r>
              <a:rPr lang="cs-CZ" dirty="0"/>
              <a:t> - mapy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9BB4-D0EA-4B3E-B965-9159A9F462A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175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tiskařský šotek zařádil a v obrázku jsou prohozeny náboje, text je správně.</a:t>
            </a:r>
          </a:p>
          <a:p>
            <a:endParaRPr lang="cs-CZ" dirty="0"/>
          </a:p>
          <a:p>
            <a:r>
              <a:rPr lang="cs-CZ" dirty="0"/>
              <a:t>pojmenování symetrický a antisymetrický není zpětně nejvhodnější, vzal jsem ho jako analogii k vlnové funkci vazebného a </a:t>
            </a:r>
            <a:r>
              <a:rPr lang="cs-CZ" dirty="0" err="1"/>
              <a:t>antivazebného</a:t>
            </a:r>
            <a:r>
              <a:rPr lang="cs-CZ" dirty="0"/>
              <a:t> orbitalu</a:t>
            </a:r>
          </a:p>
          <a:p>
            <a:r>
              <a:rPr lang="cs-CZ" dirty="0"/>
              <a:t>symetrie by nicméně šla definovat tak, že módy jsou symetrické když jsou uprostřed stejné náboje,</a:t>
            </a:r>
          </a:p>
          <a:p>
            <a:r>
              <a:rPr lang="cs-CZ" dirty="0"/>
              <a:t>tj. </a:t>
            </a:r>
            <a:r>
              <a:rPr lang="cs-CZ" dirty="0" err="1"/>
              <a:t>antivazebný</a:t>
            </a:r>
            <a:r>
              <a:rPr lang="cs-CZ" dirty="0"/>
              <a:t> = symetrický, vazebný = antisymetrický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9BB4-D0EA-4B3E-B965-9159A9F462A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394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vlnová funkce</a:t>
            </a:r>
          </a:p>
          <a:p>
            <a:r>
              <a:rPr lang="cs-CZ" dirty="0"/>
              <a:t>na obrázku nahoře: vlnová funkce v řezu pro levotočivý a </a:t>
            </a:r>
            <a:r>
              <a:rPr lang="cs-CZ" dirty="0" err="1"/>
              <a:t>pravotočívý</a:t>
            </a:r>
            <a:r>
              <a:rPr lang="cs-CZ" dirty="0"/>
              <a:t> </a:t>
            </a:r>
            <a:r>
              <a:rPr lang="cs-CZ" dirty="0" err="1"/>
              <a:t>vortex</a:t>
            </a:r>
            <a:endParaRPr lang="cs-CZ" dirty="0"/>
          </a:p>
          <a:p>
            <a:r>
              <a:rPr lang="cs-CZ" dirty="0"/>
              <a:t> - barva určuje fázi</a:t>
            </a:r>
          </a:p>
          <a:p>
            <a:r>
              <a:rPr lang="cs-CZ" dirty="0"/>
              <a:t> - sytost určuje amplitudu</a:t>
            </a:r>
          </a:p>
          <a:p>
            <a:r>
              <a:rPr lang="cs-CZ" dirty="0"/>
              <a:t>na obrázku dole: </a:t>
            </a:r>
            <a:r>
              <a:rPr lang="cs-CZ" dirty="0" err="1"/>
              <a:t>izoplochy</a:t>
            </a:r>
            <a:r>
              <a:rPr lang="cs-CZ" dirty="0"/>
              <a:t> reálné části vlnové funkce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9BB4-D0EA-4B3E-B965-9159A9F462A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368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elektrony mají energii 30 </a:t>
            </a:r>
            <a:r>
              <a:rPr lang="cs-CZ" dirty="0" err="1"/>
              <a:t>keV</a:t>
            </a:r>
            <a:endParaRPr lang="cs-CZ" dirty="0"/>
          </a:p>
          <a:p>
            <a:r>
              <a:rPr lang="cs-CZ" dirty="0"/>
              <a:t>připravíme z nich </a:t>
            </a:r>
            <a:r>
              <a:rPr lang="cs-CZ" dirty="0" err="1"/>
              <a:t>vortexy</a:t>
            </a:r>
            <a:endParaRPr lang="cs-CZ" dirty="0"/>
          </a:p>
          <a:p>
            <a:r>
              <a:rPr lang="cs-CZ" dirty="0"/>
              <a:t>interakce se vzorkem</a:t>
            </a:r>
          </a:p>
          <a:p>
            <a:r>
              <a:rPr lang="cs-CZ" dirty="0"/>
              <a:t>pomocí filtru OAM vybereme jeden konkrétní </a:t>
            </a:r>
            <a:r>
              <a:rPr lang="cs-CZ" dirty="0" err="1"/>
              <a:t>vortexový</a:t>
            </a:r>
            <a:r>
              <a:rPr lang="cs-CZ" dirty="0"/>
              <a:t> stav</a:t>
            </a:r>
          </a:p>
          <a:p>
            <a:r>
              <a:rPr lang="cs-CZ" dirty="0"/>
              <a:t>měříme EELS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9BB4-D0EA-4B3E-B965-9159A9F462A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87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Elektron budí </a:t>
            </a:r>
            <a:r>
              <a:rPr lang="cs-CZ" dirty="0" err="1"/>
              <a:t>budí</a:t>
            </a:r>
            <a:r>
              <a:rPr lang="cs-CZ" dirty="0"/>
              <a:t> pole</a:t>
            </a:r>
          </a:p>
          <a:p>
            <a:r>
              <a:rPr lang="cs-CZ" dirty="0"/>
              <a:t>pole působí na vzorek</a:t>
            </a:r>
          </a:p>
          <a:p>
            <a:r>
              <a:rPr lang="cs-CZ" dirty="0"/>
              <a:t>vzorek se polarizuje</a:t>
            </a:r>
          </a:p>
          <a:p>
            <a:r>
              <a:rPr lang="cs-CZ" dirty="0"/>
              <a:t>vzorek budí pole kolem elektronu</a:t>
            </a:r>
          </a:p>
          <a:p>
            <a:r>
              <a:rPr lang="cs-CZ" dirty="0"/>
              <a:t>pole působí na elektron</a:t>
            </a:r>
          </a:p>
          <a:p>
            <a:r>
              <a:rPr lang="cs-CZ" dirty="0"/>
              <a:t>elektron ztrácí energii</a:t>
            </a:r>
          </a:p>
          <a:p>
            <a:r>
              <a:rPr lang="cs-CZ" dirty="0"/>
              <a:t>tím se vlnové funkce elektronu a vzorku provázaly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9BB4-D0EA-4B3E-B965-9159A9F462A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725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bodová </a:t>
            </a:r>
            <a:r>
              <a:rPr lang="cs-CZ" dirty="0" err="1"/>
              <a:t>dipolárně</a:t>
            </a:r>
            <a:r>
              <a:rPr lang="cs-CZ" dirty="0"/>
              <a:t> polarizovatelná částice pohyblivá v ose x</a:t>
            </a:r>
          </a:p>
          <a:p>
            <a:endParaRPr lang="cs-CZ" dirty="0"/>
          </a:p>
          <a:p>
            <a:r>
              <a:rPr lang="cs-CZ" dirty="0" err="1"/>
              <a:t>polarizovatelnosti</a:t>
            </a:r>
            <a:r>
              <a:rPr lang="cs-CZ" dirty="0"/>
              <a:t> jsou dvojího druhu: přímé a křížené</a:t>
            </a:r>
          </a:p>
          <a:p>
            <a:r>
              <a:rPr lang="cs-CZ" dirty="0"/>
              <a:t>přímé popisují indukci elektrického dipólu elektrickým a magnetického dipólu magnetickým polem</a:t>
            </a:r>
          </a:p>
          <a:p>
            <a:endParaRPr lang="cs-CZ" dirty="0"/>
          </a:p>
          <a:p>
            <a:r>
              <a:rPr lang="cs-CZ" dirty="0"/>
              <a:t>ztrátová funkce je přímo úměrná </a:t>
            </a:r>
            <a:r>
              <a:rPr lang="cs-CZ" dirty="0" err="1"/>
              <a:t>polarizovatelnostem</a:t>
            </a:r>
            <a:endParaRPr lang="cs-CZ" dirty="0"/>
          </a:p>
          <a:p>
            <a:r>
              <a:rPr lang="cs-CZ" dirty="0"/>
              <a:t>díky tomu ji lze rozložit na jednotlivé příspěvky</a:t>
            </a:r>
          </a:p>
          <a:p>
            <a:endParaRPr lang="cs-CZ" dirty="0"/>
          </a:p>
          <a:p>
            <a:r>
              <a:rPr lang="cs-CZ" dirty="0"/>
              <a:t>použitá </a:t>
            </a:r>
            <a:r>
              <a:rPr lang="cs-CZ" dirty="0" err="1"/>
              <a:t>polarizovatelnost</a:t>
            </a:r>
            <a:r>
              <a:rPr lang="cs-CZ" dirty="0"/>
              <a:t> byla taková</a:t>
            </a:r>
          </a:p>
          <a:p>
            <a:endParaRPr lang="cs-CZ" dirty="0"/>
          </a:p>
          <a:p>
            <a:r>
              <a:rPr lang="cs-CZ" dirty="0"/>
              <a:t>dichroismus pozorujeme na křížených příspěvcích, které mohou být i záporné</a:t>
            </a:r>
          </a:p>
          <a:p>
            <a:endParaRPr lang="cs-CZ" dirty="0"/>
          </a:p>
          <a:p>
            <a:r>
              <a:rPr lang="cs-CZ" dirty="0"/>
              <a:t>dále jsem už neřešil MM protože je typicky řádově menší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9BB4-D0EA-4B3E-B965-9159A9F462A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869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červené čáry pod modrými</a:t>
            </a:r>
          </a:p>
          <a:p>
            <a:r>
              <a:rPr lang="cs-CZ" dirty="0"/>
              <a:t>červené pravotočivé modré levotočivé</a:t>
            </a:r>
          </a:p>
          <a:p>
            <a:endParaRPr lang="cs-CZ" dirty="0"/>
          </a:p>
          <a:p>
            <a:r>
              <a:rPr lang="cs-CZ" dirty="0"/>
              <a:t>na dichroickém spektru vidíme, že odezva na pravotočivé </a:t>
            </a:r>
            <a:r>
              <a:rPr lang="cs-CZ" dirty="0" err="1"/>
              <a:t>vortexy</a:t>
            </a:r>
            <a:r>
              <a:rPr lang="cs-CZ" dirty="0"/>
              <a:t> je přesně opačná než na levotočivé</a:t>
            </a:r>
          </a:p>
          <a:p>
            <a:r>
              <a:rPr lang="cs-CZ" dirty="0"/>
              <a:t>mění se s polohou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9BB4-D0EA-4B3E-B965-9159A9F462A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747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závislost na poloze je ještě výraznější tady, kde se mění topologický náboj a z pravotočivého </a:t>
            </a:r>
            <a:r>
              <a:rPr lang="cs-CZ" dirty="0" err="1"/>
              <a:t>vortexu</a:t>
            </a:r>
            <a:r>
              <a:rPr lang="cs-CZ" dirty="0"/>
              <a:t> se stává levotočivý</a:t>
            </a:r>
          </a:p>
          <a:p>
            <a:endParaRPr lang="cs-CZ" dirty="0"/>
          </a:p>
          <a:p>
            <a:r>
              <a:rPr lang="cs-CZ" dirty="0"/>
              <a:t>když zaznamenáme </a:t>
            </a:r>
            <a:r>
              <a:rPr lang="cs-CZ" dirty="0" err="1"/>
              <a:t>závislot</a:t>
            </a:r>
            <a:r>
              <a:rPr lang="cs-CZ" dirty="0"/>
              <a:t> maximální hodnoty na poloze vzorku, dostaneme závislost napravo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9BB4-D0EA-4B3E-B965-9159A9F462A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187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uprostřed máme proudnice toho </a:t>
            </a:r>
            <a:r>
              <a:rPr lang="cs-CZ" dirty="0" err="1"/>
              <a:t>vortexu</a:t>
            </a:r>
            <a:endParaRPr lang="cs-CZ" dirty="0"/>
          </a:p>
          <a:p>
            <a:endParaRPr lang="cs-CZ" dirty="0"/>
          </a:p>
          <a:p>
            <a:r>
              <a:rPr lang="cs-CZ" dirty="0"/>
              <a:t>vlevo vidíme amplitudu vlnové funkce</a:t>
            </a:r>
          </a:p>
          <a:p>
            <a:r>
              <a:rPr lang="cs-CZ" dirty="0"/>
              <a:t>vpravo budeme zaznamenávat maximální odezvu</a:t>
            </a:r>
          </a:p>
          <a:p>
            <a:endParaRPr lang="cs-CZ" dirty="0"/>
          </a:p>
          <a:p>
            <a:r>
              <a:rPr lang="cs-CZ" dirty="0"/>
              <a:t>záleží na tom, kam dáme káču</a:t>
            </a:r>
          </a:p>
          <a:p>
            <a:r>
              <a:rPr lang="cs-CZ" dirty="0"/>
              <a:t>když ji dáme dovnitř hlavního kruhu…</a:t>
            </a:r>
          </a:p>
          <a:p>
            <a:r>
              <a:rPr lang="cs-CZ" dirty="0"/>
              <a:t>když ji dáme vně….</a:t>
            </a:r>
          </a:p>
          <a:p>
            <a:r>
              <a:rPr lang="cs-CZ" dirty="0"/>
              <a:t>a nejspíš bude existovat místo, ve kterém si káča </a:t>
            </a:r>
            <a:r>
              <a:rPr lang="cs-CZ" dirty="0" err="1"/>
              <a:t>vortexu</a:t>
            </a:r>
            <a:r>
              <a:rPr lang="cs-CZ" dirty="0"/>
              <a:t> vůbec nevšimne…</a:t>
            </a:r>
          </a:p>
          <a:p>
            <a:endParaRPr lang="cs-CZ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9BB4-D0EA-4B3E-B965-9159A9F462A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861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numerické části jsem zkoumal strukturu konečné velikosti kterou vidíte na obrázku vpravo</a:t>
            </a:r>
          </a:p>
          <a:p>
            <a:endParaRPr lang="cs-CZ" dirty="0"/>
          </a:p>
          <a:p>
            <a:r>
              <a:rPr lang="cs-CZ" dirty="0"/>
              <a:t>na spektrech můžeme vidět dvě křivky</a:t>
            </a:r>
          </a:p>
          <a:p>
            <a:r>
              <a:rPr lang="cs-CZ" dirty="0"/>
              <a:t>červenou pro pravotočivý a modrou pro levotočivý </a:t>
            </a:r>
            <a:r>
              <a:rPr lang="cs-CZ" dirty="0" err="1"/>
              <a:t>vortex</a:t>
            </a:r>
            <a:endParaRPr lang="cs-CZ" dirty="0"/>
          </a:p>
          <a:p>
            <a:endParaRPr lang="cs-CZ" dirty="0"/>
          </a:p>
          <a:p>
            <a:r>
              <a:rPr lang="cs-CZ" dirty="0"/>
              <a:t>na prvním spektru můžeme vidět, že červený </a:t>
            </a:r>
            <a:r>
              <a:rPr lang="cs-CZ" dirty="0" err="1"/>
              <a:t>vortex</a:t>
            </a:r>
            <a:r>
              <a:rPr lang="cs-CZ" dirty="0"/>
              <a:t> výrazně budí pouze první  mód, modrý </a:t>
            </a:r>
            <a:r>
              <a:rPr lang="cs-CZ" dirty="0" err="1"/>
              <a:t>vortex</a:t>
            </a:r>
            <a:r>
              <a:rPr lang="cs-CZ" dirty="0"/>
              <a:t> má ale výrazný pík i pro druhý mód, </a:t>
            </a:r>
          </a:p>
          <a:p>
            <a:r>
              <a:rPr lang="cs-CZ" dirty="0"/>
              <a:t>když ta spektra srovnáme v dichroickém spektru, které získáme jako podíl rozdílu a součtu, zjistíme, že ten rozdíl je velmi výrazný a dosahuje až 50 %</a:t>
            </a:r>
          </a:p>
          <a:p>
            <a:endParaRPr lang="cs-CZ" dirty="0"/>
          </a:p>
          <a:p>
            <a:r>
              <a:rPr lang="cs-CZ" dirty="0"/>
              <a:t>na druhém spektru je to přesně naopak, pravotočivý svazek tady budí pouze druhý mód, a </a:t>
            </a:r>
            <a:r>
              <a:rPr lang="cs-CZ" dirty="0" err="1"/>
              <a:t>extremum</a:t>
            </a:r>
            <a:r>
              <a:rPr lang="cs-CZ" dirty="0"/>
              <a:t> dichroismu je tedy v oblasti prvního módu.</a:t>
            </a:r>
          </a:p>
          <a:p>
            <a:r>
              <a:rPr lang="cs-CZ" dirty="0"/>
              <a:t>opět pozorujeme výraznou závislost odezvy na poloze </a:t>
            </a:r>
            <a:r>
              <a:rPr lang="cs-CZ" dirty="0" err="1"/>
              <a:t>vortexu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29BB4-D0EA-4B3E-B965-9159A9F462A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837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974" y="1288111"/>
            <a:ext cx="7363570" cy="2902225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974" y="4301753"/>
            <a:ext cx="7363570" cy="1655762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CC6A23A-B626-192C-7B20-766D072B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C35C8-4936-4A13-8BA2-58FD7FCFF17B}" type="datetime1">
              <a:rPr lang="en-GB" smtClean="0"/>
              <a:t>30/11/2022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14154C1-E566-4071-6448-C8B241D5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93C8F2-545B-D940-553F-D4125E39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804CF51-81C6-E4A6-294C-7F9B4DB806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2250" y="226930"/>
            <a:ext cx="7362825" cy="941040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447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AC77-15AE-42FF-8135-ED2E8F59531C}" type="datetime1">
              <a:rPr lang="en-GB" smtClean="0"/>
              <a:t>30/11/2022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95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912D4-F1B4-4D3C-9500-7A77D1CD8F5C}" type="datetime1">
              <a:rPr lang="en-GB" smtClean="0"/>
              <a:t>30/11/2022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397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61"/>
            <a:ext cx="12192000" cy="818984"/>
          </a:xfrm>
          <a:solidFill>
            <a:srgbClr val="004F71"/>
          </a:solidFill>
          <a:ln>
            <a:solidFill>
              <a:srgbClr val="004F71"/>
            </a:solidFill>
          </a:ln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AD8E-89FB-4CCB-9B27-1379F3B73ADF}" type="datetime1">
              <a:rPr lang="en-GB" smtClean="0"/>
              <a:t>30/11/2022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D26DFF-9EA8-4957-8037-A11EFAE0E30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2530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A63E-6675-4A46-9612-926C7B2B3E4A}" type="datetime1">
              <a:rPr lang="en-GB" smtClean="0"/>
              <a:t>30/11/2022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016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376-F2F2-48A5-80D1-6E107E6B0F78}" type="datetime1">
              <a:rPr lang="en-GB" smtClean="0"/>
              <a:t>30/11/2022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45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B7540-9849-4A42-AD16-EF88D4C8791F}" type="datetime1">
              <a:rPr lang="en-GB" smtClean="0"/>
              <a:t>30/11/2022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507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819E-8594-4D54-A683-8E2C6F4E0ABA}" type="datetime1">
              <a:rPr lang="en-GB" smtClean="0"/>
              <a:t>30/11/2022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189D2-7746-46D0-9AA1-856DC92B9057}" type="datetime1">
              <a:rPr lang="en-GB" smtClean="0"/>
              <a:t>30/11/2022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1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3BFF6-F964-42A6-8814-FE87A061156B}" type="datetime1">
              <a:rPr lang="en-GB" smtClean="0"/>
              <a:t>30/11/2022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78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C3D82-E331-42A7-9343-0BD78B69FE4B}" type="datetime1">
              <a:rPr lang="en-GB" smtClean="0"/>
              <a:t>30/11/2022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748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1898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974" y="1045913"/>
            <a:ext cx="11760642" cy="5164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45665-E4E7-4DB4-96A4-5A8274D76D4A}" type="datetime1">
              <a:rPr lang="en-GB" smtClean="0"/>
              <a:t>30/11/2022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65974" y="2269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>
                <a:solidFill>
                  <a:schemeClr val="bg1"/>
                </a:solidFill>
              </a:defRPr>
            </a:lvl1pPr>
          </a:lstStyle>
          <a:p>
            <a:fld id="{16D26DFF-9EA8-4957-8037-A11EFAE0E30A}" type="slidenum">
              <a:rPr lang="en-GB" smtClean="0"/>
              <a:pPr/>
              <a:t>‹#›</a:t>
            </a:fld>
            <a:r>
              <a:rPr lang="cs-CZ"/>
              <a:t> / 13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73021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B_2223891D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18/10/relationships/comments" Target="../comments/modernComment_111_41C53C91.xm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microsoft.com/office/2018/10/relationships/comments" Target="../comments/modernComment_113_931365B3.xm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microsoft.com/office/2018/10/relationships/comments" Target="../comments/modernComment_10D_FC09CB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microsoft.com/office/2018/10/relationships/comments" Target="../comments/modernComment_107_9D60620F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microsoft.com/office/2018/10/relationships/comments" Target="../comments/modernComment_108_B9B304D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4_7F2CD45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svg"/><Relationship Id="rId18" Type="http://schemas.openxmlformats.org/officeDocument/2006/relationships/image" Target="../media/image15.png"/><Relationship Id="rId3" Type="http://schemas.microsoft.com/office/2018/10/relationships/comments" Target="../comments/modernComment_104_777547B4.xml"/><Relationship Id="rId7" Type="http://schemas.openxmlformats.org/officeDocument/2006/relationships/image" Target="../media/image6.sv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svg"/><Relationship Id="rId5" Type="http://schemas.microsoft.com/office/2007/relationships/hdphoto" Target="../media/hdphoto2.wdp"/><Relationship Id="rId15" Type="http://schemas.microsoft.com/office/2007/relationships/hdphoto" Target="../media/hdphoto4.wdp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microsoft.com/office/2007/relationships/hdphoto" Target="../media/hdphoto3.wdp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9C416FD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6DDCABC.xml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sv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11" Type="http://schemas.openxmlformats.org/officeDocument/2006/relationships/image" Target="../media/image25.sv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microsoft.com/office/2018/10/relationships/comments" Target="../comments/modernComment_10E_407F1D54.xml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18/10/relationships/comments" Target="../comments/modernComment_110_55B75BBF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microsoft.com/office/2007/relationships/hdphoto" Target="../media/hdphoto2.wdp"/><Relationship Id="rId4" Type="http://schemas.microsoft.com/office/2018/10/relationships/comments" Target="../comments/modernComment_10C_E286732C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1F9D8B-CC78-2E4A-2980-9A25B43DB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974" y="926161"/>
            <a:ext cx="7645676" cy="2902225"/>
          </a:xfrm>
        </p:spPr>
        <p:txBody>
          <a:bodyPr>
            <a:normAutofit fontScale="90000"/>
          </a:bodyPr>
          <a:lstStyle/>
          <a:p>
            <a:r>
              <a:rPr lang="cs-CZ" dirty="0"/>
              <a:t>Optický dichroismus ve spektroskopii </a:t>
            </a:r>
            <a:r>
              <a:rPr lang="cs-CZ" dirty="0" err="1"/>
              <a:t>energiových</a:t>
            </a:r>
            <a:r>
              <a:rPr lang="cs-CZ" dirty="0"/>
              <a:t> ztrát elektronových </a:t>
            </a:r>
            <a:r>
              <a:rPr lang="cs-CZ" dirty="0" err="1"/>
              <a:t>vortexů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9F0928-D71D-C833-2AD1-E38586B15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974" y="3939803"/>
            <a:ext cx="7645676" cy="1268136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Autor: Martin Ošmera</a:t>
            </a:r>
          </a:p>
          <a:p>
            <a:pPr>
              <a:lnSpc>
                <a:spcPct val="100000"/>
              </a:lnSpc>
            </a:pPr>
            <a:r>
              <a:rPr lang="cs-CZ" dirty="0"/>
              <a:t>Vedoucí</a:t>
            </a:r>
            <a:r>
              <a:rPr lang="en-GB" dirty="0"/>
              <a:t>: Ing. Andrea </a:t>
            </a:r>
            <a:r>
              <a:rPr lang="en-GB" dirty="0" err="1"/>
              <a:t>Konečná</a:t>
            </a:r>
            <a:r>
              <a:rPr lang="en-GB" dirty="0"/>
              <a:t>, Ph</a:t>
            </a:r>
            <a:r>
              <a:rPr lang="cs-CZ" dirty="0"/>
              <a:t>.</a:t>
            </a:r>
            <a:r>
              <a:rPr lang="en-GB" dirty="0"/>
              <a:t>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BF2D5-40F1-99FE-6E13-844E1B072B34}"/>
              </a:ext>
            </a:extLst>
          </p:cNvPr>
          <p:cNvSpPr txBox="1"/>
          <p:nvPr/>
        </p:nvSpPr>
        <p:spPr>
          <a:xfrm>
            <a:off x="221973" y="217561"/>
            <a:ext cx="7645675" cy="58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b">
            <a:spAutoFit/>
          </a:bodyPr>
          <a:lstStyle/>
          <a:p>
            <a:r>
              <a:rPr lang="cs-CZ" sz="3200" dirty="0"/>
              <a:t>Bakalářská práce</a:t>
            </a:r>
            <a:endParaRPr lang="en-GB" sz="3200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F1925A2-3693-7F3E-7E1D-74609E4C6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20" y="5229622"/>
            <a:ext cx="3273706" cy="1497720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83377D-A0F3-A843-3324-67782D890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2" y="5316526"/>
            <a:ext cx="3645177" cy="1323913"/>
          </a:xfrm>
          <a:prstGeom prst="rect">
            <a:avLst/>
          </a:prstGeom>
        </p:spPr>
      </p:pic>
      <p:pic>
        <p:nvPicPr>
          <p:cNvPr id="3" name="Picture 2" descr="A picture containing connector, colorful&#10;&#10;Description automatically generated">
            <a:extLst>
              <a:ext uri="{FF2B5EF4-FFF2-40B4-BE49-F238E27FC236}">
                <a16:creationId xmlns:a16="http://schemas.microsoft.com/office/drawing/2014/main" id="{3097C929-5FFF-0838-5FEE-ABA6C8B08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896" l="10000" r="90000">
                        <a14:foregroundMark x1="30278" y1="17344" x2="30278" y2="17344"/>
                        <a14:foregroundMark x1="33241" y1="16354" x2="31667" y2="16719"/>
                        <a14:foregroundMark x1="34167" y1="14583" x2="37963" y2="13438"/>
                        <a14:foregroundMark x1="38333" y1="13698" x2="39444" y2="12812"/>
                        <a14:foregroundMark x1="38333" y1="12812" x2="37963" y2="13594"/>
                        <a14:foregroundMark x1="38611" y1="13229" x2="44167" y2="11094"/>
                        <a14:foregroundMark x1="46204" y1="10833" x2="38333" y2="4583"/>
                        <a14:foregroundMark x1="38333" y1="4583" x2="32130" y2="2031"/>
                        <a14:foregroundMark x1="63611" y1="2760" x2="65463" y2="521"/>
                        <a14:foregroundMark x1="48889" y1="12344" x2="38333" y2="16354"/>
                        <a14:foregroundMark x1="38333" y1="16354" x2="38333" y2="16458"/>
                        <a14:foregroundMark x1="41296" y1="11927" x2="47130" y2="10208"/>
                        <a14:foregroundMark x1="54722" y1="88281" x2="66481" y2="91719"/>
                        <a14:foregroundMark x1="58289" y1="96396" x2="54074" y2="98802"/>
                        <a14:foregroundMark x1="66481" y1="91719" x2="62540" y2="93969"/>
                        <a14:foregroundMark x1="54074" y1="98802" x2="52037" y2="99271"/>
                        <a14:foregroundMark x1="30093" y1="99896" x2="42407" y2="99740"/>
                        <a14:foregroundMark x1="31667" y1="625" x2="34815" y2="0"/>
                        <a14:foregroundMark x1="33889" y1="729" x2="39259" y2="0"/>
                        <a14:backgroundMark x1="54259" y1="26667" x2="54259" y2="27031"/>
                        <a14:backgroundMark x1="60463" y1="38490" x2="60463" y2="38490"/>
                        <a14:backgroundMark x1="48611" y1="38490" x2="48611" y2="38490"/>
                        <a14:backgroundMark x1="52685" y1="63646" x2="52685" y2="63646"/>
                        <a14:backgroundMark x1="38796" y1="64010" x2="38796" y2="64010"/>
                        <a14:backgroundMark x1="62500" y1="94323" x2="62500" y2="94323"/>
                        <a14:backgroundMark x1="61389" y1="94323" x2="61389" y2="94323"/>
                        <a14:backgroundMark x1="60926" y1="94583" x2="62037" y2="94479"/>
                        <a14:backgroundMark x1="60926" y1="94479" x2="61389" y2="94063"/>
                        <a14:backgroundMark x1="62500" y1="94219" x2="61389" y2="93594"/>
                        <a14:backgroundMark x1="62500" y1="94219" x2="61204" y2="93854"/>
                        <a14:backgroundMark x1="61852" y1="94740" x2="61389" y2="94844"/>
                        <a14:backgroundMark x1="61204" y1="94844" x2="57407" y2="95833"/>
                        <a14:backgroundMark x1="62778" y1="94219" x2="57593" y2="93333"/>
                        <a14:backgroundMark x1="38333" y1="885" x2="38333" y2="885"/>
                        <a14:backgroundMark x1="62778" y1="8281" x2="62778" y2="8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2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92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D3AC9A5-C9B3-2C88-C774-1A227D18A1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3" t="28853" r="43783" b="28853"/>
          <a:stretch/>
        </p:blipFill>
        <p:spPr>
          <a:xfrm>
            <a:off x="3952471" y="1670385"/>
            <a:ext cx="4307840" cy="4386592"/>
          </a:xfrm>
          <a:prstGeom prst="ellipse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994EC7-4149-F1B9-5DA6-E8CA4F2D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000" dirty="0"/>
              <a:t>3.4 Závislost dichroismu na poloze vzorku – intuice</a:t>
            </a:r>
            <a:endParaRPr lang="en-GB" sz="4000" dirty="0"/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DB73FAB-B0F7-256C-2DB8-1DF22DC74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8" y="1045914"/>
            <a:ext cx="10686962" cy="56770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617A0-70A1-9306-467E-08614926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10</a:t>
            </a:fld>
            <a:r>
              <a:rPr lang="cs-CZ" dirty="0"/>
              <a:t>  / 13</a:t>
            </a:r>
            <a:endParaRPr lang="en-GB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CB991070-CC28-20FF-2113-3784B1A4AE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826" y="1045914"/>
            <a:ext cx="783729" cy="954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645598-5086-A4FA-7392-EEE98AA35BE3}"/>
              </a:ext>
            </a:extLst>
          </p:cNvPr>
          <p:cNvSpPr txBox="1"/>
          <p:nvPr/>
        </p:nvSpPr>
        <p:spPr>
          <a:xfrm>
            <a:off x="6351234" y="6417548"/>
            <a:ext cx="584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cs-CZ" sz="2400" dirty="0"/>
              <a:t>… tím končíme s bodovým chirálním objektem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72754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1A098-967D-95B9-860E-85BEAD1B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4.2 Výsledky numerického modelu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32924-0422-F73D-F64D-9FC057DE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11</a:t>
            </a:fld>
            <a:r>
              <a:rPr lang="cs-CZ" dirty="0"/>
              <a:t> / 13</a:t>
            </a:r>
            <a:endParaRPr lang="en-GB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5D20E9F-95B0-5C6A-E8F0-14ED27AC2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1" y="1108430"/>
            <a:ext cx="5996396" cy="1662440"/>
          </a:xfrm>
          <a:prstGeom prst="rect">
            <a:avLst/>
          </a:prstGeom>
        </p:spPr>
      </p:pic>
      <p:pic>
        <p:nvPicPr>
          <p:cNvPr id="9" name="Picture 8" descr="A picture containing text, clock, dark&#10;&#10;Description automatically generated">
            <a:extLst>
              <a:ext uri="{FF2B5EF4-FFF2-40B4-BE49-F238E27FC236}">
                <a16:creationId xmlns:a16="http://schemas.microsoft.com/office/drawing/2014/main" id="{57CFB3EE-D7FF-D0E4-B35B-61E6D20EC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050" y="1506410"/>
            <a:ext cx="3075848" cy="9266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3A5755E-9F14-6EEC-0C27-E7EFBBBD3D5A}"/>
              </a:ext>
            </a:extLst>
          </p:cNvPr>
          <p:cNvGrpSpPr/>
          <p:nvPr/>
        </p:nvGrpSpPr>
        <p:grpSpPr>
          <a:xfrm>
            <a:off x="-17498" y="3179401"/>
            <a:ext cx="6113498" cy="3663408"/>
            <a:chOff x="0" y="3110131"/>
            <a:chExt cx="6285645" cy="3713365"/>
          </a:xfrm>
        </p:grpSpPr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C30274BA-EAA9-5B57-E0AD-0B9BFF79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110131"/>
              <a:ext cx="6285645" cy="3713365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44CEC08-A0BF-A2D1-198B-B3DB55DAA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475" y="4286119"/>
              <a:ext cx="3775375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96C7D84-759F-1E13-47B4-D42914464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340" y="4286119"/>
              <a:ext cx="21209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0349C8A-3423-8207-133C-B3D8299D7CF6}"/>
              </a:ext>
            </a:extLst>
          </p:cNvPr>
          <p:cNvGrpSpPr/>
          <p:nvPr/>
        </p:nvGrpSpPr>
        <p:grpSpPr>
          <a:xfrm>
            <a:off x="6161257" y="3198466"/>
            <a:ext cx="6013174" cy="3663408"/>
            <a:chOff x="5949354" y="2262563"/>
            <a:chExt cx="6285646" cy="3775320"/>
          </a:xfrm>
        </p:grpSpPr>
        <p:pic>
          <p:nvPicPr>
            <p:cNvPr id="12" name="Picture 11" descr="Chart, histogram&#10;&#10;Description automatically generated">
              <a:extLst>
                <a:ext uri="{FF2B5EF4-FFF2-40B4-BE49-F238E27FC236}">
                  <a16:creationId xmlns:a16="http://schemas.microsoft.com/office/drawing/2014/main" id="{E335EF50-3C1F-522A-2154-74701FDD1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9354" y="2262563"/>
              <a:ext cx="6285646" cy="3775320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8059762-D0C4-B6EB-CC60-8499C9BD5F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7992" y="3535023"/>
              <a:ext cx="3595687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72D658E-968D-F379-2940-C7888B4683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3931" y="3539565"/>
              <a:ext cx="21209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A24D82C-039C-E93F-53FE-44126DA835B3}"/>
              </a:ext>
            </a:extLst>
          </p:cNvPr>
          <p:cNvSpPr/>
          <p:nvPr/>
        </p:nvSpPr>
        <p:spPr>
          <a:xfrm>
            <a:off x="60546" y="2497355"/>
            <a:ext cx="1761560" cy="3259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1600" dirty="0"/>
              <a:t>a) čelní pohled</a:t>
            </a:r>
            <a:endParaRPr lang="en-GB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BA2536-7B71-38B7-2236-807AC610C36D}"/>
              </a:ext>
            </a:extLst>
          </p:cNvPr>
          <p:cNvSpPr/>
          <p:nvPr/>
        </p:nvSpPr>
        <p:spPr>
          <a:xfrm>
            <a:off x="1878493" y="2493794"/>
            <a:ext cx="2542610" cy="3259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1600" dirty="0"/>
              <a:t>b) </a:t>
            </a:r>
            <a:r>
              <a:rPr lang="cs-CZ" sz="1600" dirty="0" err="1"/>
              <a:t>isometrický</a:t>
            </a:r>
            <a:r>
              <a:rPr lang="cs-CZ" sz="1600" dirty="0"/>
              <a:t> pohled</a:t>
            </a:r>
            <a:endParaRPr lang="en-GB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616861-4612-C337-D7FD-20D9016D462B}"/>
              </a:ext>
            </a:extLst>
          </p:cNvPr>
          <p:cNvSpPr/>
          <p:nvPr/>
        </p:nvSpPr>
        <p:spPr>
          <a:xfrm>
            <a:off x="4171423" y="2490833"/>
            <a:ext cx="1422606" cy="3259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1600" dirty="0"/>
              <a:t>c) pohled shora</a:t>
            </a:r>
            <a:endParaRPr lang="en-GB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7132C9-7445-8650-0166-A1AFAC319921}"/>
              </a:ext>
            </a:extLst>
          </p:cNvPr>
          <p:cNvGrpSpPr/>
          <p:nvPr/>
        </p:nvGrpSpPr>
        <p:grpSpPr>
          <a:xfrm>
            <a:off x="2083030" y="1072069"/>
            <a:ext cx="4320237" cy="1789388"/>
            <a:chOff x="2083030" y="1072069"/>
            <a:chExt cx="4320237" cy="1789388"/>
          </a:xfrm>
        </p:grpSpPr>
        <p:pic>
          <p:nvPicPr>
            <p:cNvPr id="1025" name="Picture 1">
              <a:extLst>
                <a:ext uri="{FF2B5EF4-FFF2-40B4-BE49-F238E27FC236}">
                  <a16:creationId xmlns:a16="http://schemas.microsoft.com/office/drawing/2014/main" id="{202AF92B-9BF9-5666-473E-92E6B55657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83" t="13772" r="14834" b="22850"/>
            <a:stretch/>
          </p:blipFill>
          <p:spPr bwMode="auto">
            <a:xfrm>
              <a:off x="2147024" y="1072069"/>
              <a:ext cx="2163908" cy="1504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1569054-65BD-1CC7-73DD-E158D2909F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69" t="13772" r="14350" b="22850"/>
            <a:stretch/>
          </p:blipFill>
          <p:spPr bwMode="auto">
            <a:xfrm>
              <a:off x="4239357" y="1108430"/>
              <a:ext cx="2163909" cy="1504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50F94F-B2F9-83CC-BD41-33DF9CEBE91E}"/>
                </a:ext>
              </a:extLst>
            </p:cNvPr>
            <p:cNvSpPr/>
            <p:nvPr/>
          </p:nvSpPr>
          <p:spPr>
            <a:xfrm>
              <a:off x="2083030" y="2574606"/>
              <a:ext cx="4320237" cy="2868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2000" dirty="0">
                  <a:solidFill>
                    <a:schemeClr val="tx1"/>
                  </a:solidFill>
                </a:rPr>
                <a:t>1. vazebný mód       2. </a:t>
              </a:r>
              <a:r>
                <a:rPr lang="cs-CZ" sz="2000" dirty="0" err="1">
                  <a:solidFill>
                    <a:schemeClr val="tx1"/>
                  </a:solidFill>
                </a:rPr>
                <a:t>antivazebný</a:t>
              </a:r>
              <a:r>
                <a:rPr lang="cs-CZ" sz="2000" dirty="0">
                  <a:solidFill>
                    <a:schemeClr val="tx1"/>
                  </a:solidFill>
                </a:rPr>
                <a:t> mód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29E5C90-0B73-BD22-188B-F432E757E10A}"/>
              </a:ext>
            </a:extLst>
          </p:cNvPr>
          <p:cNvSpPr txBox="1"/>
          <p:nvPr/>
        </p:nvSpPr>
        <p:spPr>
          <a:xfrm>
            <a:off x="2497127" y="6396335"/>
            <a:ext cx="139974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400" dirty="0"/>
              <a:t>ω</a:t>
            </a:r>
            <a:r>
              <a:rPr lang="cs-CZ" sz="2400" dirty="0"/>
              <a:t> / rad s</a:t>
            </a:r>
            <a:r>
              <a:rPr lang="cs-CZ" sz="2400" baseline="30000" dirty="0"/>
              <a:t>-1</a:t>
            </a:r>
            <a:endParaRPr lang="en-GB" sz="2400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DD6A0D-915E-1A02-F890-A8FC6A67761C}"/>
              </a:ext>
            </a:extLst>
          </p:cNvPr>
          <p:cNvSpPr txBox="1"/>
          <p:nvPr/>
        </p:nvSpPr>
        <p:spPr>
          <a:xfrm>
            <a:off x="8510301" y="6396335"/>
            <a:ext cx="139974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2400" dirty="0"/>
              <a:t>ω</a:t>
            </a:r>
            <a:r>
              <a:rPr lang="cs-CZ" sz="2400" dirty="0"/>
              <a:t> / rad s</a:t>
            </a:r>
            <a:r>
              <a:rPr lang="cs-CZ" sz="2400" baseline="30000" dirty="0"/>
              <a:t>-1</a:t>
            </a:r>
            <a:endParaRPr lang="en-GB" sz="2400" baseline="30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12DAFD-96E7-3BE6-5887-F54E80E0724D}"/>
              </a:ext>
            </a:extLst>
          </p:cNvPr>
          <p:cNvSpPr txBox="1"/>
          <p:nvPr/>
        </p:nvSpPr>
        <p:spPr>
          <a:xfrm rot="16200000">
            <a:off x="-977545" y="4648469"/>
            <a:ext cx="244331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solidFill>
                  <a:srgbClr val="A74FA7"/>
                </a:solidFill>
              </a:rPr>
              <a:t>Γ</a:t>
            </a:r>
            <a:r>
              <a:rPr lang="cs-CZ" sz="2800" dirty="0">
                <a:solidFill>
                  <a:srgbClr val="A74FA7"/>
                </a:solidFill>
              </a:rPr>
              <a:t>(</a:t>
            </a:r>
            <a:r>
              <a:rPr lang="el-GR" sz="2800" dirty="0">
                <a:solidFill>
                  <a:srgbClr val="A74FA7"/>
                </a:solidFill>
              </a:rPr>
              <a:t>ω</a:t>
            </a:r>
            <a:r>
              <a:rPr lang="cs-CZ" sz="2800" dirty="0">
                <a:solidFill>
                  <a:srgbClr val="A74FA7"/>
                </a:solidFill>
              </a:rPr>
              <a:t>) / </a:t>
            </a:r>
            <a:r>
              <a:rPr lang="cs-CZ" sz="2800" dirty="0" err="1">
                <a:solidFill>
                  <a:srgbClr val="A74FA7"/>
                </a:solidFill>
              </a:rPr>
              <a:t>arb</a:t>
            </a:r>
            <a:r>
              <a:rPr lang="cs-CZ" sz="2800" dirty="0">
                <a:solidFill>
                  <a:srgbClr val="A74FA7"/>
                </a:solidFill>
              </a:rPr>
              <a:t>. u.</a:t>
            </a:r>
            <a:endParaRPr lang="en-GB" sz="2800" dirty="0">
              <a:solidFill>
                <a:srgbClr val="A74FA7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01A8CF-2FEF-2DB8-21CE-25B2BD870DBC}"/>
              </a:ext>
            </a:extLst>
          </p:cNvPr>
          <p:cNvSpPr txBox="1"/>
          <p:nvPr/>
        </p:nvSpPr>
        <p:spPr>
          <a:xfrm rot="16200000">
            <a:off x="5210924" y="4792305"/>
            <a:ext cx="225837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solidFill>
                  <a:srgbClr val="A74FA7"/>
                </a:solidFill>
              </a:rPr>
              <a:t>Γ</a:t>
            </a:r>
            <a:r>
              <a:rPr lang="cs-CZ" sz="2800" dirty="0">
                <a:solidFill>
                  <a:srgbClr val="A74FA7"/>
                </a:solidFill>
              </a:rPr>
              <a:t>(</a:t>
            </a:r>
            <a:r>
              <a:rPr lang="el-GR" sz="2800" dirty="0">
                <a:solidFill>
                  <a:srgbClr val="A74FA7"/>
                </a:solidFill>
              </a:rPr>
              <a:t>ω</a:t>
            </a:r>
            <a:r>
              <a:rPr lang="cs-CZ" sz="2800" dirty="0">
                <a:solidFill>
                  <a:srgbClr val="A74FA7"/>
                </a:solidFill>
              </a:rPr>
              <a:t>) / </a:t>
            </a:r>
            <a:r>
              <a:rPr lang="cs-CZ" sz="2800" dirty="0" err="1">
                <a:solidFill>
                  <a:srgbClr val="A74FA7"/>
                </a:solidFill>
              </a:rPr>
              <a:t>arb</a:t>
            </a:r>
            <a:r>
              <a:rPr lang="cs-CZ" sz="2800" dirty="0">
                <a:solidFill>
                  <a:srgbClr val="A74FA7"/>
                </a:solidFill>
              </a:rPr>
              <a:t>. u.</a:t>
            </a:r>
            <a:endParaRPr lang="en-GB" sz="2800" dirty="0">
              <a:solidFill>
                <a:srgbClr val="A74F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445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1116FF-8F84-9517-4C07-FF83465F090E}"/>
              </a:ext>
            </a:extLst>
          </p:cNvPr>
          <p:cNvSpPr/>
          <p:nvPr/>
        </p:nvSpPr>
        <p:spPr>
          <a:xfrm>
            <a:off x="0" y="823346"/>
            <a:ext cx="12192000" cy="60346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10AA8-8371-4A75-9A5A-FDB23CC27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4.1 Numerický model - intuice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8E4BB-2BA6-7080-E89B-428C54886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12</a:t>
            </a:fld>
            <a:r>
              <a:rPr lang="cs-CZ" dirty="0"/>
              <a:t> / 13</a:t>
            </a:r>
            <a:endParaRPr lang="en-GB" dirty="0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E6FC2D-4A53-4368-E673-FE857A5AD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41" y="1245939"/>
            <a:ext cx="12244281" cy="53576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7BCAC9-E623-FF73-6A6F-FB4C56C61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98" y="823346"/>
            <a:ext cx="12192000" cy="6096000"/>
          </a:xfrm>
          <a:prstGeom prst="rect">
            <a:avLst/>
          </a:prstGeom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2B6F1916-3CDA-6713-6363-A08CD9A10C83}"/>
              </a:ext>
            </a:extLst>
          </p:cNvPr>
          <p:cNvSpPr/>
          <p:nvPr/>
        </p:nvSpPr>
        <p:spPr>
          <a:xfrm>
            <a:off x="5967248" y="3005959"/>
            <a:ext cx="420413" cy="420413"/>
          </a:xfrm>
          <a:prstGeom prst="plus">
            <a:avLst>
              <a:gd name="adj" fmla="val 37461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7BA594-478E-B7E9-7332-C066258F1D07}"/>
              </a:ext>
            </a:extLst>
          </p:cNvPr>
          <p:cNvSpPr/>
          <p:nvPr/>
        </p:nvSpPr>
        <p:spPr>
          <a:xfrm>
            <a:off x="4457536" y="3375175"/>
            <a:ext cx="419100" cy="102394"/>
          </a:xfrm>
          <a:prstGeom prst="rect">
            <a:avLst/>
          </a:prstGeom>
          <a:solidFill>
            <a:srgbClr val="0000FF"/>
          </a:solidFill>
          <a:ln w="28575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1F4BA9-247F-032D-6119-BA8AFC6D3E5A}"/>
              </a:ext>
            </a:extLst>
          </p:cNvPr>
          <p:cNvSpPr/>
          <p:nvPr/>
        </p:nvSpPr>
        <p:spPr>
          <a:xfrm>
            <a:off x="1958176" y="3164968"/>
            <a:ext cx="419100" cy="102394"/>
          </a:xfrm>
          <a:prstGeom prst="rect">
            <a:avLst/>
          </a:prstGeom>
          <a:solidFill>
            <a:srgbClr val="0000FF"/>
          </a:solidFill>
          <a:ln w="28575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243663-347B-6F85-8E5E-AD93DD2F1F9D}"/>
              </a:ext>
            </a:extLst>
          </p:cNvPr>
          <p:cNvSpPr/>
          <p:nvPr/>
        </p:nvSpPr>
        <p:spPr>
          <a:xfrm>
            <a:off x="1845362" y="4588770"/>
            <a:ext cx="419100" cy="102394"/>
          </a:xfrm>
          <a:prstGeom prst="rect">
            <a:avLst/>
          </a:prstGeom>
          <a:solidFill>
            <a:srgbClr val="0000FF"/>
          </a:solidFill>
          <a:ln w="28575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9B5E5E-C3DC-27B8-E4EC-BD451F61E228}"/>
              </a:ext>
            </a:extLst>
          </p:cNvPr>
          <p:cNvSpPr/>
          <p:nvPr/>
        </p:nvSpPr>
        <p:spPr>
          <a:xfrm>
            <a:off x="5918466" y="4547005"/>
            <a:ext cx="419100" cy="102394"/>
          </a:xfrm>
          <a:prstGeom prst="rect">
            <a:avLst/>
          </a:prstGeom>
          <a:solidFill>
            <a:srgbClr val="0000FF"/>
          </a:solidFill>
          <a:ln w="28575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CE4E8F-C33F-AEDD-F0AF-38B7F077D8A3}"/>
              </a:ext>
            </a:extLst>
          </p:cNvPr>
          <p:cNvSpPr/>
          <p:nvPr/>
        </p:nvSpPr>
        <p:spPr>
          <a:xfrm>
            <a:off x="9927538" y="4547005"/>
            <a:ext cx="419100" cy="102394"/>
          </a:xfrm>
          <a:prstGeom prst="rect">
            <a:avLst/>
          </a:prstGeom>
          <a:solidFill>
            <a:srgbClr val="0000FF"/>
          </a:solidFill>
          <a:ln w="28575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B36A1C-C08C-D874-1921-2BE5755F12BB}"/>
              </a:ext>
            </a:extLst>
          </p:cNvPr>
          <p:cNvSpPr/>
          <p:nvPr/>
        </p:nvSpPr>
        <p:spPr>
          <a:xfrm>
            <a:off x="9976320" y="3161026"/>
            <a:ext cx="419100" cy="102394"/>
          </a:xfrm>
          <a:prstGeom prst="rect">
            <a:avLst/>
          </a:prstGeom>
          <a:solidFill>
            <a:srgbClr val="0000FF"/>
          </a:solidFill>
          <a:ln w="28575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1C31D08-70FB-05C4-B0D2-102594DDD4F2}"/>
              </a:ext>
            </a:extLst>
          </p:cNvPr>
          <p:cNvSpPr/>
          <p:nvPr/>
        </p:nvSpPr>
        <p:spPr>
          <a:xfrm>
            <a:off x="8468709" y="3281509"/>
            <a:ext cx="420413" cy="420413"/>
          </a:xfrm>
          <a:prstGeom prst="plus">
            <a:avLst>
              <a:gd name="adj" fmla="val 37461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331C6915-3AE8-38A3-F2B8-1E94A60CFE56}"/>
              </a:ext>
            </a:extLst>
          </p:cNvPr>
          <p:cNvSpPr/>
          <p:nvPr/>
        </p:nvSpPr>
        <p:spPr>
          <a:xfrm>
            <a:off x="11351170" y="4677199"/>
            <a:ext cx="420413" cy="420413"/>
          </a:xfrm>
          <a:prstGeom prst="plus">
            <a:avLst>
              <a:gd name="adj" fmla="val 37461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65275F86-03D4-4064-2E21-7C6BA7FB9459}"/>
              </a:ext>
            </a:extLst>
          </p:cNvPr>
          <p:cNvSpPr/>
          <p:nvPr/>
        </p:nvSpPr>
        <p:spPr>
          <a:xfrm>
            <a:off x="445050" y="3263420"/>
            <a:ext cx="420413" cy="420413"/>
          </a:xfrm>
          <a:prstGeom prst="plus">
            <a:avLst>
              <a:gd name="adj" fmla="val 37461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D326EC7B-4F8B-9976-935A-F3F5418B39C4}"/>
              </a:ext>
            </a:extLst>
          </p:cNvPr>
          <p:cNvSpPr/>
          <p:nvPr/>
        </p:nvSpPr>
        <p:spPr>
          <a:xfrm>
            <a:off x="3392876" y="4691164"/>
            <a:ext cx="420413" cy="420413"/>
          </a:xfrm>
          <a:prstGeom prst="plus">
            <a:avLst>
              <a:gd name="adj" fmla="val 37461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BAF2D345-E3AA-34DB-9A67-23D6A7F3611D}"/>
              </a:ext>
            </a:extLst>
          </p:cNvPr>
          <p:cNvSpPr/>
          <p:nvPr/>
        </p:nvSpPr>
        <p:spPr>
          <a:xfrm>
            <a:off x="7469576" y="4677198"/>
            <a:ext cx="420413" cy="420413"/>
          </a:xfrm>
          <a:prstGeom prst="plus">
            <a:avLst>
              <a:gd name="adj" fmla="val 37461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111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5171-BD0D-C58A-121E-664247F82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Shrnutí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108CD-34BE-4E72-17E3-080AADBF6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045913"/>
            <a:ext cx="10877716" cy="51640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700" b="1" dirty="0" err="1"/>
              <a:t>Rešeršní</a:t>
            </a:r>
            <a:r>
              <a:rPr lang="en-GB" sz="2700" b="1" dirty="0"/>
              <a:t> </a:t>
            </a:r>
            <a:r>
              <a:rPr lang="en-GB" sz="2700" b="1" dirty="0" err="1"/>
              <a:t>studie</a:t>
            </a:r>
            <a:r>
              <a:rPr lang="en-GB" sz="2700" b="1" dirty="0"/>
              <a:t> </a:t>
            </a:r>
            <a:r>
              <a:rPr lang="en-GB" sz="2700" b="1" dirty="0" err="1"/>
              <a:t>spektroskopie</a:t>
            </a:r>
            <a:r>
              <a:rPr lang="en-GB" sz="2700" b="1" dirty="0"/>
              <a:t> </a:t>
            </a:r>
            <a:r>
              <a:rPr lang="en-GB" sz="2700" b="1" dirty="0" err="1"/>
              <a:t>energiových</a:t>
            </a:r>
            <a:r>
              <a:rPr lang="en-GB" sz="2700" b="1" dirty="0"/>
              <a:t> </a:t>
            </a:r>
            <a:r>
              <a:rPr lang="en-GB" sz="2700" b="1" dirty="0" err="1"/>
              <a:t>ztrát</a:t>
            </a:r>
            <a:r>
              <a:rPr lang="en-GB" sz="2700" b="1" dirty="0"/>
              <a:t> </a:t>
            </a:r>
            <a:r>
              <a:rPr lang="en-GB" sz="2700" b="1" dirty="0" err="1"/>
              <a:t>elektronů</a:t>
            </a:r>
            <a:r>
              <a:rPr lang="en-GB" sz="2700" b="1" dirty="0"/>
              <a:t> </a:t>
            </a:r>
            <a:r>
              <a:rPr lang="en-GB" sz="2700" dirty="0"/>
              <a:t>(electron energy-loss spectroscopy; EELS) a </a:t>
            </a:r>
            <a:r>
              <a:rPr lang="en-GB" sz="2700" b="1" dirty="0" err="1"/>
              <a:t>vortexových</a:t>
            </a:r>
            <a:r>
              <a:rPr lang="en-GB" sz="2700" b="1" dirty="0"/>
              <a:t> </a:t>
            </a:r>
            <a:r>
              <a:rPr lang="en-GB" sz="2700" b="1" dirty="0" err="1"/>
              <a:t>elektronových</a:t>
            </a:r>
            <a:r>
              <a:rPr lang="en-GB" sz="2700" b="1" dirty="0"/>
              <a:t> </a:t>
            </a:r>
            <a:r>
              <a:rPr lang="en-GB" sz="2700" b="1" dirty="0" err="1"/>
              <a:t>svazků</a:t>
            </a:r>
            <a:r>
              <a:rPr lang="en-GB" sz="2700" b="1" dirty="0"/>
              <a:t> </a:t>
            </a:r>
            <a:r>
              <a:rPr lang="en-GB" sz="2700" dirty="0"/>
              <a:t>(VES). </a:t>
            </a:r>
            <a:r>
              <a:rPr lang="en-GB" sz="2700" dirty="0" err="1"/>
              <a:t>Prostudujte</a:t>
            </a:r>
            <a:r>
              <a:rPr lang="en-GB" sz="2700" dirty="0"/>
              <a:t> </a:t>
            </a:r>
            <a:r>
              <a:rPr lang="en-GB" sz="2700" dirty="0" err="1"/>
              <a:t>možnosti</a:t>
            </a:r>
            <a:r>
              <a:rPr lang="en-GB" sz="2700" dirty="0"/>
              <a:t> </a:t>
            </a:r>
            <a:r>
              <a:rPr lang="en-GB" sz="2700" dirty="0" err="1"/>
              <a:t>teoretického</a:t>
            </a:r>
            <a:r>
              <a:rPr lang="en-GB" sz="2700" dirty="0"/>
              <a:t> </a:t>
            </a:r>
            <a:r>
              <a:rPr lang="en-GB" sz="2700" dirty="0" err="1"/>
              <a:t>popisu</a:t>
            </a:r>
            <a:r>
              <a:rPr lang="en-GB" sz="2700" dirty="0"/>
              <a:t> </a:t>
            </a:r>
            <a:r>
              <a:rPr lang="en-GB" sz="2700" dirty="0" err="1"/>
              <a:t>neelastické</a:t>
            </a:r>
            <a:r>
              <a:rPr lang="en-GB" sz="2700" dirty="0"/>
              <a:t> </a:t>
            </a:r>
            <a:r>
              <a:rPr lang="en-GB" sz="2700" dirty="0" err="1"/>
              <a:t>interakce</a:t>
            </a:r>
            <a:r>
              <a:rPr lang="en-GB" sz="2700" dirty="0"/>
              <a:t> VES s </a:t>
            </a:r>
            <a:r>
              <a:rPr lang="en-GB" sz="2700" dirty="0" err="1"/>
              <a:t>různými</a:t>
            </a:r>
            <a:r>
              <a:rPr lang="en-GB" sz="2700" dirty="0"/>
              <a:t> </a:t>
            </a:r>
            <a:r>
              <a:rPr lang="en-GB" sz="2700" dirty="0" err="1"/>
              <a:t>typy</a:t>
            </a:r>
            <a:r>
              <a:rPr lang="en-GB" sz="2700" dirty="0"/>
              <a:t> </a:t>
            </a:r>
            <a:r>
              <a:rPr lang="en-GB" sz="2700" dirty="0" err="1"/>
              <a:t>vzorků</a:t>
            </a:r>
            <a:r>
              <a:rPr lang="en-GB" sz="2700" dirty="0"/>
              <a:t>. </a:t>
            </a:r>
            <a:endParaRPr lang="cs-CZ" sz="2700" dirty="0"/>
          </a:p>
          <a:p>
            <a:pPr marL="0" indent="0">
              <a:buNone/>
            </a:pPr>
            <a:r>
              <a:rPr lang="en-GB" sz="2700" b="1" dirty="0" err="1"/>
              <a:t>Modelujte</a:t>
            </a:r>
            <a:r>
              <a:rPr lang="en-GB" sz="2700" b="1" dirty="0"/>
              <a:t> </a:t>
            </a:r>
            <a:r>
              <a:rPr lang="en-GB" sz="2700" b="1" dirty="0" err="1"/>
              <a:t>analyticky</a:t>
            </a:r>
            <a:r>
              <a:rPr lang="en-GB" sz="2700" b="1" dirty="0"/>
              <a:t> </a:t>
            </a:r>
            <a:r>
              <a:rPr lang="en-GB" sz="2700" b="1" dirty="0" err="1"/>
              <a:t>spektra</a:t>
            </a:r>
            <a:r>
              <a:rPr lang="en-GB" sz="2700" b="1" dirty="0"/>
              <a:t> </a:t>
            </a:r>
            <a:r>
              <a:rPr lang="en-GB" sz="2700" b="1" dirty="0" err="1"/>
              <a:t>energiových</a:t>
            </a:r>
            <a:r>
              <a:rPr lang="en-GB" sz="2700" b="1" dirty="0"/>
              <a:t> </a:t>
            </a:r>
            <a:r>
              <a:rPr lang="en-GB" sz="2700" b="1" dirty="0" err="1"/>
              <a:t>ztrát</a:t>
            </a:r>
            <a:r>
              <a:rPr lang="en-GB" sz="2700" b="1" dirty="0"/>
              <a:t> pro VES </a:t>
            </a:r>
            <a:r>
              <a:rPr lang="en-GB" sz="2700" b="1" dirty="0" err="1"/>
              <a:t>interagující</a:t>
            </a:r>
            <a:r>
              <a:rPr lang="en-GB" sz="2700" b="1" dirty="0"/>
              <a:t> s </a:t>
            </a:r>
            <a:r>
              <a:rPr lang="en-GB" sz="2700" b="1" dirty="0" err="1"/>
              <a:t>bodovými</a:t>
            </a:r>
            <a:r>
              <a:rPr lang="en-GB" sz="2700" b="1" dirty="0"/>
              <a:t> </a:t>
            </a:r>
            <a:r>
              <a:rPr lang="en-GB" sz="2700" b="1" dirty="0" err="1"/>
              <a:t>chirálními</a:t>
            </a:r>
            <a:r>
              <a:rPr lang="en-GB" sz="2700" b="1" dirty="0"/>
              <a:t> </a:t>
            </a:r>
            <a:r>
              <a:rPr lang="en-GB" sz="2700" b="1" dirty="0" err="1"/>
              <a:t>objekty</a:t>
            </a:r>
            <a:r>
              <a:rPr lang="en-GB" sz="2700" b="1" dirty="0"/>
              <a:t>. </a:t>
            </a:r>
            <a:r>
              <a:rPr lang="en-GB" sz="2700" dirty="0" err="1"/>
              <a:t>Pokuste</a:t>
            </a:r>
            <a:r>
              <a:rPr lang="en-GB" sz="2700" dirty="0"/>
              <a:t> se </a:t>
            </a:r>
            <a:r>
              <a:rPr lang="en-GB" sz="2700" dirty="0" err="1"/>
              <a:t>pomocí</a:t>
            </a:r>
            <a:r>
              <a:rPr lang="en-GB" sz="2700" dirty="0"/>
              <a:t> </a:t>
            </a:r>
            <a:r>
              <a:rPr lang="en-GB" sz="2700" dirty="0" err="1"/>
              <a:t>výpočtů</a:t>
            </a:r>
            <a:r>
              <a:rPr lang="en-GB" sz="2700" dirty="0"/>
              <a:t> </a:t>
            </a:r>
            <a:r>
              <a:rPr lang="en-GB" sz="2700" dirty="0" err="1"/>
              <a:t>najít</a:t>
            </a:r>
            <a:r>
              <a:rPr lang="en-GB" sz="2700" dirty="0"/>
              <a:t> </a:t>
            </a:r>
            <a:r>
              <a:rPr lang="en-GB" sz="2700" dirty="0" err="1"/>
              <a:t>vhodné</a:t>
            </a:r>
            <a:r>
              <a:rPr lang="en-GB" sz="2700" dirty="0"/>
              <a:t> </a:t>
            </a:r>
            <a:r>
              <a:rPr lang="en-GB" sz="2700" dirty="0" err="1"/>
              <a:t>experimentální</a:t>
            </a:r>
            <a:r>
              <a:rPr lang="en-GB" sz="2700" dirty="0"/>
              <a:t> </a:t>
            </a:r>
            <a:r>
              <a:rPr lang="en-GB" sz="2700" dirty="0" err="1"/>
              <a:t>parametry</a:t>
            </a:r>
            <a:r>
              <a:rPr lang="en-GB" sz="2700" dirty="0"/>
              <a:t> pro </a:t>
            </a:r>
            <a:r>
              <a:rPr lang="en-GB" sz="2700" dirty="0" err="1"/>
              <a:t>maximalizaci</a:t>
            </a:r>
            <a:r>
              <a:rPr lang="en-GB" sz="2700" dirty="0"/>
              <a:t> </a:t>
            </a:r>
            <a:r>
              <a:rPr lang="en-GB" sz="2700" dirty="0" err="1"/>
              <a:t>dichroického</a:t>
            </a:r>
            <a:r>
              <a:rPr lang="en-GB" sz="2700" dirty="0"/>
              <a:t> </a:t>
            </a:r>
            <a:r>
              <a:rPr lang="en-GB" sz="2700" dirty="0" err="1"/>
              <a:t>signálu</a:t>
            </a:r>
            <a:r>
              <a:rPr lang="en-GB" sz="2700" dirty="0"/>
              <a:t>.</a:t>
            </a:r>
            <a:endParaRPr lang="cs-CZ" sz="2700" dirty="0"/>
          </a:p>
          <a:p>
            <a:pPr marL="0" indent="0">
              <a:buNone/>
            </a:pPr>
            <a:r>
              <a:rPr lang="en-GB" sz="2700" b="1" dirty="0" err="1"/>
              <a:t>Seznamte</a:t>
            </a:r>
            <a:r>
              <a:rPr lang="en-GB" sz="2700" b="1" dirty="0"/>
              <a:t> se s </a:t>
            </a:r>
            <a:r>
              <a:rPr lang="en-GB" sz="2700" b="1" dirty="0" err="1"/>
              <a:t>existujícími</a:t>
            </a:r>
            <a:r>
              <a:rPr lang="en-GB" sz="2700" b="1" dirty="0"/>
              <a:t> </a:t>
            </a:r>
            <a:r>
              <a:rPr lang="en-GB" sz="2700" b="1" dirty="0" err="1"/>
              <a:t>programy</a:t>
            </a:r>
            <a:r>
              <a:rPr lang="en-GB" sz="2700" b="1" dirty="0"/>
              <a:t> pro </a:t>
            </a:r>
            <a:r>
              <a:rPr lang="en-GB" sz="2700" b="1" dirty="0" err="1"/>
              <a:t>numerické</a:t>
            </a:r>
            <a:r>
              <a:rPr lang="en-GB" sz="2700" b="1" dirty="0"/>
              <a:t> </a:t>
            </a:r>
            <a:r>
              <a:rPr lang="en-GB" sz="2700" b="1" dirty="0" err="1"/>
              <a:t>řešení</a:t>
            </a:r>
            <a:r>
              <a:rPr lang="en-GB" sz="2700" b="1" dirty="0"/>
              <a:t> </a:t>
            </a:r>
            <a:r>
              <a:rPr lang="en-GB" sz="2700" b="1" dirty="0" err="1"/>
              <a:t>Maxwellových</a:t>
            </a:r>
            <a:r>
              <a:rPr lang="en-GB" sz="2700" b="1" dirty="0"/>
              <a:t> </a:t>
            </a:r>
            <a:r>
              <a:rPr lang="en-GB" sz="2700" b="1" dirty="0" err="1"/>
              <a:t>rovnic</a:t>
            </a:r>
            <a:r>
              <a:rPr lang="en-GB" sz="2700" b="1" dirty="0"/>
              <a:t> </a:t>
            </a:r>
            <a:r>
              <a:rPr lang="en-GB" sz="2700" dirty="0"/>
              <a:t>(</a:t>
            </a:r>
            <a:r>
              <a:rPr lang="en-GB" sz="2700" dirty="0" err="1"/>
              <a:t>např</a:t>
            </a:r>
            <a:r>
              <a:rPr lang="en-GB" sz="2700" dirty="0"/>
              <a:t>. </a:t>
            </a:r>
            <a:r>
              <a:rPr lang="en-GB" sz="2700" dirty="0" err="1"/>
              <a:t>Comsol</a:t>
            </a:r>
            <a:r>
              <a:rPr lang="en-GB" sz="2700" dirty="0"/>
              <a:t> Multiphysics, MNPBEM toolbox pro </a:t>
            </a:r>
            <a:r>
              <a:rPr lang="en-GB" sz="2700" dirty="0" err="1"/>
              <a:t>Matlab</a:t>
            </a:r>
            <a:r>
              <a:rPr lang="en-GB" sz="2700" dirty="0"/>
              <a:t>) a </a:t>
            </a:r>
            <a:r>
              <a:rPr lang="en-GB" sz="2700" dirty="0" err="1"/>
              <a:t>pokuste</a:t>
            </a:r>
            <a:r>
              <a:rPr lang="en-GB" sz="2700" dirty="0"/>
              <a:t> se o </a:t>
            </a:r>
            <a:r>
              <a:rPr lang="en-GB" sz="2700" dirty="0" err="1"/>
              <a:t>implementaci</a:t>
            </a:r>
            <a:r>
              <a:rPr lang="en-GB" sz="2700" dirty="0"/>
              <a:t> </a:t>
            </a:r>
            <a:r>
              <a:rPr lang="en-GB" sz="2700" dirty="0" err="1"/>
              <a:t>interakce</a:t>
            </a:r>
            <a:r>
              <a:rPr lang="en-GB" sz="2700" dirty="0"/>
              <a:t> VES s </a:t>
            </a:r>
            <a:r>
              <a:rPr lang="en-GB" sz="2700" dirty="0" err="1"/>
              <a:t>chirálními</a:t>
            </a:r>
            <a:r>
              <a:rPr lang="en-GB" sz="2700" dirty="0"/>
              <a:t> </a:t>
            </a:r>
            <a:r>
              <a:rPr lang="en-GB" sz="2700" dirty="0" err="1"/>
              <a:t>nanostrukturami</a:t>
            </a:r>
            <a:r>
              <a:rPr lang="en-GB" sz="2700" dirty="0"/>
              <a:t> v </a:t>
            </a:r>
            <a:r>
              <a:rPr lang="en-GB" sz="2700" dirty="0" err="1"/>
              <a:t>rámci</a:t>
            </a:r>
            <a:r>
              <a:rPr lang="en-GB" sz="2700" dirty="0"/>
              <a:t> </a:t>
            </a:r>
            <a:r>
              <a:rPr lang="en-GB" sz="2700" dirty="0" err="1"/>
              <a:t>těchto</a:t>
            </a:r>
            <a:r>
              <a:rPr lang="en-GB" sz="2700" dirty="0"/>
              <a:t> </a:t>
            </a:r>
            <a:r>
              <a:rPr lang="en-GB" sz="2700" dirty="0" err="1"/>
              <a:t>programů</a:t>
            </a:r>
            <a:r>
              <a:rPr lang="en-GB" sz="2700" dirty="0"/>
              <a:t>.</a:t>
            </a:r>
            <a:endParaRPr lang="cs-CZ" sz="2700" dirty="0"/>
          </a:p>
          <a:p>
            <a:pPr marL="0" indent="0">
              <a:buNone/>
            </a:pPr>
            <a:endParaRPr lang="en-GB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29EEBB-F1B5-4078-ECF8-0A6F384BB336}"/>
              </a:ext>
            </a:extLst>
          </p:cNvPr>
          <p:cNvSpPr/>
          <p:nvPr/>
        </p:nvSpPr>
        <p:spPr>
          <a:xfrm>
            <a:off x="323850" y="1025026"/>
            <a:ext cx="552450" cy="518024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3D56865E-4891-6503-96B9-A821B49E3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128" y="970556"/>
            <a:ext cx="572494" cy="57249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0EC9099-795A-B5D2-D3EC-CAE0C79C7A24}"/>
              </a:ext>
            </a:extLst>
          </p:cNvPr>
          <p:cNvSpPr/>
          <p:nvPr/>
        </p:nvSpPr>
        <p:spPr>
          <a:xfrm>
            <a:off x="323850" y="2713190"/>
            <a:ext cx="552450" cy="518024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C24D2603-6DA1-8D51-D810-067E11C63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128" y="2658720"/>
            <a:ext cx="572494" cy="57249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064648A-918D-B5DA-4BA8-05435B07E464}"/>
              </a:ext>
            </a:extLst>
          </p:cNvPr>
          <p:cNvSpPr txBox="1">
            <a:spLocks/>
          </p:cNvSpPr>
          <p:nvPr/>
        </p:nvSpPr>
        <p:spPr>
          <a:xfrm>
            <a:off x="0" y="6039016"/>
            <a:ext cx="12192000" cy="8189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dirty="0"/>
              <a:t>Děkuji za pozornost. Děkuji Andreji </a:t>
            </a:r>
            <a:r>
              <a:rPr lang="en-GB" dirty="0">
                <a:effectLst/>
              </a:rPr>
              <a:t>∞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E29F6DB-893C-029B-BFF7-0C22AFD6F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13</a:t>
            </a:fld>
            <a:r>
              <a:rPr lang="cs-CZ" dirty="0"/>
              <a:t> / 13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2803C5-35C5-A0BB-0D73-FCD2FF8A56F2}"/>
              </a:ext>
            </a:extLst>
          </p:cNvPr>
          <p:cNvCxnSpPr>
            <a:cxnSpLocks/>
          </p:cNvCxnSpPr>
          <p:nvPr/>
        </p:nvCxnSpPr>
        <p:spPr>
          <a:xfrm flipH="1">
            <a:off x="9986838" y="6209968"/>
            <a:ext cx="111319" cy="4211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2764BDA-9277-D3E7-EDD5-71E50D877772}"/>
              </a:ext>
            </a:extLst>
          </p:cNvPr>
          <p:cNvSpPr/>
          <p:nvPr/>
        </p:nvSpPr>
        <p:spPr>
          <a:xfrm>
            <a:off x="316450" y="3962569"/>
            <a:ext cx="552450" cy="518024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4D02DE7E-D249-7435-AF04-3A256A0B0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728" y="3908099"/>
            <a:ext cx="572494" cy="572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EF3D9D-209F-0DAC-2DE7-E9D31BC9DCA2}"/>
              </a:ext>
            </a:extLst>
          </p:cNvPr>
          <p:cNvSpPr txBox="1"/>
          <p:nvPr/>
        </p:nvSpPr>
        <p:spPr>
          <a:xfrm>
            <a:off x="2820424" y="5378640"/>
            <a:ext cx="6551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tx2"/>
                </a:solidFill>
              </a:rPr>
              <a:t>Problematika je multifaktoriální!</a:t>
            </a:r>
            <a:endParaRPr lang="en-GB" sz="3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47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BF8B1-1998-61E6-CAA0-447CF07F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Otázka oponenta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AF615-8CAC-1DC7-DBC6-0B7E9E5B4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GB" dirty="0"/>
              <a:t>V </a:t>
            </a:r>
            <a:r>
              <a:rPr lang="en-GB" dirty="0" err="1"/>
              <a:t>popisu</a:t>
            </a:r>
            <a:r>
              <a:rPr lang="en-GB" dirty="0"/>
              <a:t> k </a:t>
            </a:r>
            <a:r>
              <a:rPr lang="en-GB" dirty="0" err="1"/>
              <a:t>obr</a:t>
            </a:r>
            <a:r>
              <a:rPr lang="en-GB" dirty="0"/>
              <a:t>. 3.13 se </a:t>
            </a:r>
            <a:r>
              <a:rPr lang="en-GB" dirty="0" err="1"/>
              <a:t>hovoří</a:t>
            </a:r>
            <a:r>
              <a:rPr lang="en-GB" dirty="0"/>
              <a:t> o </a:t>
            </a:r>
            <a:r>
              <a:rPr lang="en-GB" b="1" dirty="0" err="1"/>
              <a:t>symetrickém</a:t>
            </a:r>
            <a:r>
              <a:rPr lang="en-GB" dirty="0"/>
              <a:t> a </a:t>
            </a:r>
            <a:r>
              <a:rPr lang="en-GB" b="1" dirty="0" err="1"/>
              <a:t>antisymetrickém</a:t>
            </a:r>
            <a:r>
              <a:rPr lang="en-GB" dirty="0"/>
              <a:t>, resp. </a:t>
            </a:r>
            <a:r>
              <a:rPr lang="en-GB" b="1" dirty="0" err="1"/>
              <a:t>vazebném</a:t>
            </a:r>
            <a:r>
              <a:rPr lang="en-GB" dirty="0"/>
              <a:t> a </a:t>
            </a:r>
            <a:r>
              <a:rPr lang="en-GB" b="1" dirty="0" err="1"/>
              <a:t>antivazebném</a:t>
            </a:r>
            <a:r>
              <a:rPr lang="en-GB" dirty="0"/>
              <a:t> </a:t>
            </a:r>
            <a:r>
              <a:rPr lang="en-GB" dirty="0" err="1"/>
              <a:t>plazmonovém</a:t>
            </a:r>
            <a:r>
              <a:rPr lang="en-GB" dirty="0"/>
              <a:t> </a:t>
            </a:r>
            <a:r>
              <a:rPr lang="en-GB" dirty="0" err="1"/>
              <a:t>modu</a:t>
            </a:r>
            <a:r>
              <a:rPr lang="en-GB" dirty="0"/>
              <a:t>. Tato </a:t>
            </a:r>
            <a:r>
              <a:rPr lang="en-GB" dirty="0" err="1"/>
              <a:t>klasifikace</a:t>
            </a:r>
            <a:r>
              <a:rPr lang="en-GB" dirty="0"/>
              <a:t> </a:t>
            </a:r>
            <a:r>
              <a:rPr lang="en-GB" dirty="0" err="1"/>
              <a:t>vyžaduje</a:t>
            </a:r>
            <a:r>
              <a:rPr lang="en-GB" dirty="0"/>
              <a:t> </a:t>
            </a:r>
            <a:r>
              <a:rPr lang="en-GB" dirty="0" err="1"/>
              <a:t>vysvětlení</a:t>
            </a:r>
            <a:r>
              <a:rPr lang="en-GB" dirty="0"/>
              <a:t>. A) Je </a:t>
            </a:r>
            <a:r>
              <a:rPr lang="en-GB" dirty="0" err="1"/>
              <a:t>potřeba</a:t>
            </a:r>
            <a:r>
              <a:rPr lang="en-GB" dirty="0"/>
              <a:t> </a:t>
            </a:r>
            <a:r>
              <a:rPr lang="en-GB" dirty="0" err="1"/>
              <a:t>specifikovat</a:t>
            </a:r>
            <a:r>
              <a:rPr lang="en-GB" dirty="0"/>
              <a:t>, </a:t>
            </a:r>
            <a:r>
              <a:rPr lang="en-GB" dirty="0" err="1">
                <a:solidFill>
                  <a:srgbClr val="FF0000"/>
                </a:solidFill>
              </a:rPr>
              <a:t>podle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čeho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klasifikujete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symetrii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modu</a:t>
            </a:r>
            <a:r>
              <a:rPr lang="en-GB" dirty="0"/>
              <a:t>. B) </a:t>
            </a:r>
            <a:r>
              <a:rPr lang="en-GB" dirty="0" err="1"/>
              <a:t>Domnívám</a:t>
            </a:r>
            <a:r>
              <a:rPr lang="en-GB" dirty="0"/>
              <a:t> se, </a:t>
            </a:r>
            <a:r>
              <a:rPr lang="en-GB" dirty="0" err="1"/>
              <a:t>že</a:t>
            </a:r>
            <a:r>
              <a:rPr lang="en-GB" dirty="0"/>
              <a:t> </a:t>
            </a:r>
            <a:r>
              <a:rPr lang="en-GB" dirty="0" err="1">
                <a:solidFill>
                  <a:srgbClr val="FF0000"/>
                </a:solidFill>
              </a:rPr>
              <a:t>na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obr</a:t>
            </a:r>
            <a:r>
              <a:rPr lang="en-GB" dirty="0">
                <a:solidFill>
                  <a:srgbClr val="FF0000"/>
                </a:solidFill>
              </a:rPr>
              <a:t>. a) je </a:t>
            </a:r>
            <a:r>
              <a:rPr lang="en-GB" dirty="0" err="1">
                <a:solidFill>
                  <a:srgbClr val="FF0000"/>
                </a:solidFill>
              </a:rPr>
              <a:t>vazebný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mód</a:t>
            </a:r>
            <a:r>
              <a:rPr lang="en-GB" dirty="0">
                <a:solidFill>
                  <a:srgbClr val="FF0000"/>
                </a:solidFill>
              </a:rPr>
              <a:t> a </a:t>
            </a:r>
            <a:r>
              <a:rPr lang="en-GB" dirty="0" err="1">
                <a:solidFill>
                  <a:srgbClr val="FF0000"/>
                </a:solidFill>
              </a:rPr>
              <a:t>na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obr</a:t>
            </a:r>
            <a:r>
              <a:rPr lang="en-GB" dirty="0">
                <a:solidFill>
                  <a:srgbClr val="FF0000"/>
                </a:solidFill>
              </a:rPr>
              <a:t>. b) je </a:t>
            </a:r>
            <a:r>
              <a:rPr lang="en-GB" dirty="0" err="1">
                <a:solidFill>
                  <a:srgbClr val="FF0000"/>
                </a:solidFill>
              </a:rPr>
              <a:t>antivazebný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mód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8A28B-C5EE-FB7E-E0BC-2011E5BA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E7D9789-FD22-D59C-00D9-9FE11912C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004" y="2700004"/>
            <a:ext cx="8315991" cy="4157996"/>
          </a:xfrm>
          <a:prstGeom prst="rect">
            <a:avLst/>
          </a:prstGeom>
        </p:spPr>
      </p:pic>
      <p:pic>
        <p:nvPicPr>
          <p:cNvPr id="7" name="Graphic 6" descr="Line arrow: Counter-clockwise curve with solid fill">
            <a:extLst>
              <a:ext uri="{FF2B5EF4-FFF2-40B4-BE49-F238E27FC236}">
                <a16:creationId xmlns:a16="http://schemas.microsoft.com/office/drawing/2014/main" id="{16629CF9-F974-3436-E6FE-59C645DFF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663560">
            <a:off x="2469545" y="4245834"/>
            <a:ext cx="914400" cy="914400"/>
          </a:xfrm>
          <a:prstGeom prst="rect">
            <a:avLst/>
          </a:prstGeom>
        </p:spPr>
      </p:pic>
      <p:pic>
        <p:nvPicPr>
          <p:cNvPr id="8" name="Graphic 7" descr="Line arrow: Counter-clockwise curve with solid fill">
            <a:extLst>
              <a:ext uri="{FF2B5EF4-FFF2-40B4-BE49-F238E27FC236}">
                <a16:creationId xmlns:a16="http://schemas.microsoft.com/office/drawing/2014/main" id="{0214C723-0D74-EB19-BC2C-BDE9A3793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608371">
            <a:off x="2362064" y="3678902"/>
            <a:ext cx="914400" cy="914400"/>
          </a:xfrm>
          <a:prstGeom prst="rect">
            <a:avLst/>
          </a:prstGeom>
        </p:spPr>
      </p:pic>
      <p:pic>
        <p:nvPicPr>
          <p:cNvPr id="9" name="Graphic 8" descr="Line arrow: Counter-clockwise curve with solid fill">
            <a:extLst>
              <a:ext uri="{FF2B5EF4-FFF2-40B4-BE49-F238E27FC236}">
                <a16:creationId xmlns:a16="http://schemas.microsoft.com/office/drawing/2014/main" id="{19CBBE3F-D702-76BF-5415-33D306EFA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663560">
            <a:off x="5289378" y="4245835"/>
            <a:ext cx="914400" cy="914400"/>
          </a:xfrm>
          <a:prstGeom prst="rect">
            <a:avLst/>
          </a:prstGeom>
        </p:spPr>
      </p:pic>
      <p:pic>
        <p:nvPicPr>
          <p:cNvPr id="10" name="Graphic 9" descr="Line arrow: Counter-clockwise curve with solid fill">
            <a:extLst>
              <a:ext uri="{FF2B5EF4-FFF2-40B4-BE49-F238E27FC236}">
                <a16:creationId xmlns:a16="http://schemas.microsoft.com/office/drawing/2014/main" id="{8587EACF-2527-96A1-C300-0963D4A7C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608371">
            <a:off x="5181897" y="3678903"/>
            <a:ext cx="914400" cy="914400"/>
          </a:xfrm>
          <a:prstGeom prst="rect">
            <a:avLst/>
          </a:prstGeom>
        </p:spPr>
      </p:pic>
      <p:pic>
        <p:nvPicPr>
          <p:cNvPr id="11" name="Graphic 10" descr="Line arrow: Counter-clockwise curve with solid fill">
            <a:extLst>
              <a:ext uri="{FF2B5EF4-FFF2-40B4-BE49-F238E27FC236}">
                <a16:creationId xmlns:a16="http://schemas.microsoft.com/office/drawing/2014/main" id="{CF8A3A66-7435-3D41-914D-0E46E19C1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663560">
            <a:off x="8109211" y="4245836"/>
            <a:ext cx="914400" cy="914400"/>
          </a:xfrm>
          <a:prstGeom prst="rect">
            <a:avLst/>
          </a:prstGeom>
        </p:spPr>
      </p:pic>
      <p:pic>
        <p:nvPicPr>
          <p:cNvPr id="12" name="Graphic 11" descr="Line arrow: Counter-clockwise curve with solid fill">
            <a:extLst>
              <a:ext uri="{FF2B5EF4-FFF2-40B4-BE49-F238E27FC236}">
                <a16:creationId xmlns:a16="http://schemas.microsoft.com/office/drawing/2014/main" id="{B1E3EC46-EAF1-7741-13B6-1507CA818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608371">
            <a:off x="8001730" y="3678904"/>
            <a:ext cx="914400" cy="91440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669EFC14-D6A1-7795-E280-4D13904F5E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1327" y="2275262"/>
            <a:ext cx="572494" cy="572494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7A66F87E-DE79-BF9D-C356-718C14B404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3" t="7361" r="32868" b="43427"/>
          <a:stretch/>
        </p:blipFill>
        <p:spPr>
          <a:xfrm>
            <a:off x="84083" y="3066255"/>
            <a:ext cx="2255882" cy="337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2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EC8C-F2C7-5656-AC38-3DB08ED5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Proudová hustota pravotočivého </a:t>
            </a:r>
            <a:r>
              <a:rPr lang="cs-CZ" dirty="0" err="1"/>
              <a:t>vortexu</a:t>
            </a:r>
            <a:endParaRPr lang="en-GB" dirty="0"/>
          </a:p>
        </p:txBody>
      </p:sp>
      <p:pic>
        <p:nvPicPr>
          <p:cNvPr id="6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97236EC6-C426-9177-7E6A-C9D9E47FB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8466"/>
            <a:ext cx="6941127" cy="64071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8DFF2-0AD8-BFA6-89D2-41E5C5C5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5C0CB-56D6-59A9-3B89-ADB3EF63E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23346"/>
            <a:ext cx="7020560" cy="6480517"/>
          </a:xfrm>
          <a:prstGeom prst="rect">
            <a:avLst/>
          </a:prstGeom>
        </p:spPr>
      </p:pic>
      <p:pic>
        <p:nvPicPr>
          <p:cNvPr id="9" name="Picture 8" descr="Shape, arrow&#10;&#10;Description automatically generated">
            <a:extLst>
              <a:ext uri="{FF2B5EF4-FFF2-40B4-BE49-F238E27FC236}">
                <a16:creationId xmlns:a16="http://schemas.microsoft.com/office/drawing/2014/main" id="{2C70E657-1C3C-AF87-3B60-B50E5D500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6" b="99063" l="10000" r="90000">
                        <a14:foregroundMark x1="38796" y1="10313" x2="42315" y2="5885"/>
                        <a14:foregroundMark x1="47685" y1="2292" x2="47685" y2="1146"/>
                        <a14:foregroundMark x1="58148" y1="89740" x2="53519" y2="94063"/>
                        <a14:foregroundMark x1="48426" y1="97604" x2="46667" y2="99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34" y="844516"/>
            <a:ext cx="3382585" cy="601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56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AA229-169F-0385-164F-8989F3EB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Příprava elektronových </a:t>
            </a:r>
            <a:r>
              <a:rPr lang="cs-CZ" dirty="0" err="1"/>
              <a:t>vortexů</a:t>
            </a:r>
            <a:endParaRPr lang="en-GB" dirty="0"/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75032FA0-F8BC-669B-668C-AB4AFE6D0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947245"/>
            <a:ext cx="11696698" cy="53619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D9928-858B-5EAE-B432-B00B72E6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7932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C05A-09FA-31F7-DA64-DA3A8468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Unipotenciální</a:t>
            </a:r>
            <a:r>
              <a:rPr lang="cs-CZ" dirty="0"/>
              <a:t> čočka a fázová destička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07ACD-A454-7BF4-13CA-5660A660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2220849F-83A9-BBC7-A1DB-243A77C53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457" y="2653983"/>
            <a:ext cx="7559786" cy="194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24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DC09948-3909-C8E8-196C-809D1CA06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6" y="53414"/>
            <a:ext cx="11508740" cy="680458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B1C7E-20B3-EC53-E920-CE34F59B7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4803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6738DC1B-9FFA-F1A5-8F34-333EC74BD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" y="63254"/>
            <a:ext cx="11473180" cy="67947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45458-D247-0AC6-9572-A58546F5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510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C223-2341-FD12-5431-432B5323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Osnova prezentace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166F9C2-0D73-8994-8503-C289DA2CC3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9726546"/>
              </p:ext>
            </p:extLst>
          </p:nvPr>
        </p:nvGraphicFramePr>
        <p:xfrm>
          <a:off x="222250" y="1046163"/>
          <a:ext cx="11760200" cy="5164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2D968-C861-3131-3479-4DC770884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2</a:t>
            </a:fld>
            <a:r>
              <a:rPr lang="cs-CZ" dirty="0"/>
              <a:t> / 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94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066CB-349C-67E5-665D-7872C36C5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Vlnová funkce </a:t>
            </a:r>
            <a:r>
              <a:rPr lang="cs-CZ" dirty="0" err="1"/>
              <a:t>vortexů</a:t>
            </a:r>
            <a:r>
              <a:rPr lang="cs-CZ" dirty="0"/>
              <a:t> použitých v numerickém modelu</a:t>
            </a:r>
            <a:endParaRPr lang="en-GB" dirty="0"/>
          </a:p>
        </p:txBody>
      </p:sp>
      <p:pic>
        <p:nvPicPr>
          <p:cNvPr id="6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FA48AD8-F393-5425-475D-8B7567A16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57" y="885807"/>
            <a:ext cx="11700186" cy="54848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13650-0AA3-6F92-E0B4-F29696A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9835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5325-5F4A-654B-9DDE-D4523E20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61"/>
            <a:ext cx="3787509" cy="6967869"/>
          </a:xfrm>
        </p:spPr>
        <p:txBody>
          <a:bodyPr>
            <a:normAutofit/>
          </a:bodyPr>
          <a:lstStyle/>
          <a:p>
            <a:r>
              <a:rPr lang="cs-CZ" sz="3600" dirty="0"/>
              <a:t>Potenciály buzené prvními dvěma módy studované  chirální </a:t>
            </a:r>
            <a:r>
              <a:rPr lang="cs-CZ" sz="3600" dirty="0" err="1"/>
              <a:t>nanostruktury</a:t>
            </a:r>
            <a:endParaRPr lang="en-GB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E96FB-CB81-6BC9-696A-A40A23E8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2A117F-1692-B0B2-1C66-731FF3026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509" y="-4361"/>
            <a:ext cx="8404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51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5846-AB28-4490-56DF-497C119D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Váhové funkce </a:t>
            </a:r>
            <a:r>
              <a:rPr lang="cs-CZ" dirty="0" err="1"/>
              <a:t>plasmonických</a:t>
            </a:r>
            <a:r>
              <a:rPr lang="cs-CZ" dirty="0"/>
              <a:t> módů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6B01A-1BED-D785-ED25-FDD2FDCEE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027C2E-73E1-42B9-348C-F5FB54007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745"/>
            <a:ext cx="7718037" cy="497219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F6D23B-BB2F-3EA5-A38A-74DD3FBA7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75974" y="2387190"/>
            <a:ext cx="4716026" cy="3119307"/>
          </a:xfrm>
        </p:spPr>
      </p:pic>
    </p:spTree>
    <p:extLst>
      <p:ext uri="{BB962C8B-B14F-4D97-AF65-F5344CB8AC3E}">
        <p14:creationId xmlns:p14="http://schemas.microsoft.com/office/powerpoint/2010/main" val="972140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AF3D-C9CC-EA0F-693E-7FBCC843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Polarizovatelnost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DDF29-47E5-E5BD-5340-A196EDD9A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23</a:t>
            </a:fld>
            <a:r>
              <a:rPr lang="cs-CZ" dirty="0"/>
              <a:t> 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81BF34-B249-15CD-304C-E05AC85601EA}"/>
              </a:ext>
            </a:extLst>
          </p:cNvPr>
          <p:cNvSpPr/>
          <p:nvPr/>
        </p:nvSpPr>
        <p:spPr>
          <a:xfrm>
            <a:off x="8799968" y="1593411"/>
            <a:ext cx="760492" cy="76049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Ag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A1B25E-859A-E990-BAC7-A8DBC469FF51}"/>
              </a:ext>
            </a:extLst>
          </p:cNvPr>
          <p:cNvCxnSpPr/>
          <p:nvPr/>
        </p:nvCxnSpPr>
        <p:spPr>
          <a:xfrm flipV="1">
            <a:off x="9252642" y="1376127"/>
            <a:ext cx="113332" cy="3892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BDF716-69E5-F061-5E33-D703217CD55D}"/>
              </a:ext>
            </a:extLst>
          </p:cNvPr>
          <p:cNvCxnSpPr>
            <a:cxnSpLocks/>
          </p:cNvCxnSpPr>
          <p:nvPr/>
        </p:nvCxnSpPr>
        <p:spPr>
          <a:xfrm flipV="1">
            <a:off x="9469926" y="1874067"/>
            <a:ext cx="366829" cy="995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A3EE9E-F7D9-7C80-9907-AC1786D6FF6E}"/>
              </a:ext>
            </a:extLst>
          </p:cNvPr>
          <p:cNvSpPr txBox="1"/>
          <p:nvPr/>
        </p:nvSpPr>
        <p:spPr>
          <a:xfrm>
            <a:off x="9818648" y="1689401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m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5E247A-44B4-28A8-9DA0-9DB8ABC6083A}"/>
              </a:ext>
            </a:extLst>
          </p:cNvPr>
          <p:cNvSpPr txBox="1"/>
          <p:nvPr/>
        </p:nvSpPr>
        <p:spPr>
          <a:xfrm>
            <a:off x="9365974" y="10673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</a:t>
            </a:r>
            <a:endParaRPr lang="en-GB" b="1" dirty="0"/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847971F5-442A-AE9E-C50A-42A53FB288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019" y="2556823"/>
            <a:ext cx="6179155" cy="4301177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E6F01767-3746-A2F8-8954-50908584E2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5847"/>
            <a:ext cx="6179155" cy="41421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EBC4B3-AE32-6B1F-B5DF-D92B3F7A8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326" y="1593411"/>
            <a:ext cx="31242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64089E-281B-318F-2F5A-1CB069AC4F68}"/>
              </a:ext>
            </a:extLst>
          </p:cNvPr>
          <p:cNvSpPr txBox="1"/>
          <p:nvPr/>
        </p:nvSpPr>
        <p:spPr>
          <a:xfrm>
            <a:off x="1502875" y="1159679"/>
            <a:ext cx="3934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 err="1"/>
              <a:t>Drudeho</a:t>
            </a:r>
            <a:r>
              <a:rPr lang="cs-CZ" b="1" dirty="0"/>
              <a:t> model </a:t>
            </a:r>
            <a:r>
              <a:rPr lang="cs-CZ" dirty="0"/>
              <a:t>pro dielektrickou funkci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85003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5449-B34F-EE93-2778-0E79F7E78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3.1 </a:t>
            </a:r>
            <a:r>
              <a:rPr lang="cs-CZ" dirty="0" err="1"/>
              <a:t>Achirální</a:t>
            </a:r>
            <a:r>
              <a:rPr lang="cs-CZ" dirty="0"/>
              <a:t> odezva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F7EB9-D096-3209-DC32-8AA7E523A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0B62FCF-B674-F405-F04C-EFD6B77D0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77" y="864874"/>
            <a:ext cx="8688445" cy="5993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7D63C3-D936-C3C8-286C-5FDC873DE9EE}"/>
              </a:ext>
            </a:extLst>
          </p:cNvPr>
          <p:cNvSpPr txBox="1"/>
          <p:nvPr/>
        </p:nvSpPr>
        <p:spPr>
          <a:xfrm rot="16200000">
            <a:off x="1649691" y="2865748"/>
            <a:ext cx="7070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 err="1"/>
              <a:t>a.u</a:t>
            </a:r>
            <a:r>
              <a:rPr lang="cs-CZ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03394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71858-15F3-F4BC-B2C0-B109AC749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3.2 Chirální odezva – dichroické spektrum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CF9BB-6D2C-EF27-637E-E23F0FFAC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7" name="Picture 6" descr="Chart, histogram&#10;&#10;Description automatically generated with medium confidence">
            <a:extLst>
              <a:ext uri="{FF2B5EF4-FFF2-40B4-BE49-F238E27FC236}">
                <a16:creationId xmlns:a16="http://schemas.microsoft.com/office/drawing/2014/main" id="{FD279284-8672-9A74-3DDF-7837591F9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9" y="933253"/>
            <a:ext cx="12209607" cy="5697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9342A4-7731-3C52-E9C7-16A2AA11A432}"/>
              </a:ext>
            </a:extLst>
          </p:cNvPr>
          <p:cNvSpPr txBox="1"/>
          <p:nvPr/>
        </p:nvSpPr>
        <p:spPr>
          <a:xfrm rot="16200000">
            <a:off x="-28281" y="2771480"/>
            <a:ext cx="7070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 err="1"/>
              <a:t>a.u</a:t>
            </a:r>
            <a:r>
              <a:rPr lang="cs-CZ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7198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4661-5F26-D0FD-B5E1-982AE880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306194E2-8249-8065-5E21-E60D2580D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39" y="1342420"/>
            <a:ext cx="4571622" cy="45716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CAF3D-C6F3-E996-2B82-9EE7EE66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7410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0573-74C1-567A-1F4C-A9696C25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Otázka oponenta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C959-D9D8-FE42-7C41-0F542C00F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Analogie s vazebným, resp. </a:t>
            </a:r>
            <a:r>
              <a:rPr lang="cs-CZ" dirty="0" err="1"/>
              <a:t>antivazebným</a:t>
            </a:r>
            <a:r>
              <a:rPr lang="cs-CZ" dirty="0"/>
              <a:t> orbitalem při párování dvou atomů</a:t>
            </a:r>
          </a:p>
          <a:p>
            <a:pPr lvl="1"/>
            <a:r>
              <a:rPr lang="cs-CZ" dirty="0"/>
              <a:t>obrázek přibližování dvou atomů a formování symetrické a antisymetrické vlnové funkce</a:t>
            </a:r>
          </a:p>
          <a:p>
            <a:pPr lvl="1"/>
            <a:r>
              <a:rPr lang="cs-CZ" dirty="0"/>
              <a:t>srovnání s tím obrázkem </a:t>
            </a:r>
            <a:r>
              <a:rPr lang="cs-CZ" dirty="0" err="1"/>
              <a:t>nanotyček</a:t>
            </a:r>
            <a:endParaRPr lang="cs-CZ" dirty="0"/>
          </a:p>
          <a:p>
            <a:pPr lvl="1"/>
            <a:r>
              <a:rPr lang="cs-CZ" dirty="0"/>
              <a:t>srovnání toho, že energie prvního (vazebného) modu je nižší než energie druhého modu</a:t>
            </a:r>
          </a:p>
          <a:p>
            <a:pPr lvl="1"/>
            <a:endParaRPr lang="cs-CZ" dirty="0"/>
          </a:p>
          <a:p>
            <a:pPr lvl="1"/>
            <a:r>
              <a:rPr lang="en-GB" cap="small" dirty="0"/>
              <a:t>A. </a:t>
            </a:r>
            <a:r>
              <a:rPr lang="en-GB" cap="small" dirty="0" err="1"/>
              <a:t>Konečná</a:t>
            </a:r>
            <a:r>
              <a:rPr lang="en-GB" dirty="0"/>
              <a:t>. </a:t>
            </a:r>
            <a:r>
              <a:rPr lang="cs-CZ" i="1" dirty="0"/>
              <a:t>„</a:t>
            </a:r>
            <a:r>
              <a:rPr lang="en-GB" i="1" dirty="0"/>
              <a:t>Theoretical description of low-energy excitations in nanostructures as</a:t>
            </a:r>
            <a:r>
              <a:rPr lang="cs-CZ" i="1" dirty="0"/>
              <a:t> </a:t>
            </a:r>
            <a:r>
              <a:rPr lang="en-GB" i="1" dirty="0"/>
              <a:t>probed by fast electrons.” </a:t>
            </a:r>
            <a:r>
              <a:rPr lang="cs-CZ" dirty="0"/>
              <a:t>Doktorská práce</a:t>
            </a:r>
            <a:r>
              <a:rPr lang="en-GB" dirty="0"/>
              <a:t>. University of the Basque Country, 2019.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A18D6-373D-4A9E-7004-FB4C9D66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36443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hape, arrow&#10;&#10;Description automatically generated">
            <a:extLst>
              <a:ext uri="{FF2B5EF4-FFF2-40B4-BE49-F238E27FC236}">
                <a16:creationId xmlns:a16="http://schemas.microsoft.com/office/drawing/2014/main" id="{C7422D8F-B015-82DB-B345-6D1F8F82B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6" b="99063" l="10000" r="90000">
                        <a14:foregroundMark x1="38796" y1="10313" x2="42315" y2="5885"/>
                        <a14:foregroundMark x1="47685" y1="2292" x2="47685" y2="1146"/>
                        <a14:foregroundMark x1="58148" y1="89740" x2="53519" y2="94063"/>
                        <a14:foregroundMark x1="48426" y1="97604" x2="46667" y2="99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334" y="2894881"/>
            <a:ext cx="2229255" cy="3963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1A78BB-3AB0-0DCF-8BF5-A67DF7CF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1 Elektronové </a:t>
            </a:r>
            <a:r>
              <a:rPr lang="cs-CZ" dirty="0" err="1"/>
              <a:t>vortexy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8FEDE-259D-FF3C-96DC-B60102D1E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3</a:t>
            </a:fld>
            <a:r>
              <a:rPr lang="cs-CZ" dirty="0"/>
              <a:t> / 13</a:t>
            </a:r>
            <a:endParaRPr lang="en-GB" dirty="0"/>
          </a:p>
        </p:txBody>
      </p:sp>
      <p:pic>
        <p:nvPicPr>
          <p:cNvPr id="21" name="Graphic 20" descr="Arrow: Rotate left with solid fill">
            <a:extLst>
              <a:ext uri="{FF2B5EF4-FFF2-40B4-BE49-F238E27FC236}">
                <a16:creationId xmlns:a16="http://schemas.microsoft.com/office/drawing/2014/main" id="{7965AFC2-DA3F-4634-8025-30D3A47C3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585875" y="3008030"/>
            <a:ext cx="914400" cy="914400"/>
          </a:xfrm>
          <a:prstGeom prst="rect">
            <a:avLst/>
          </a:prstGeom>
        </p:spPr>
      </p:pic>
      <p:pic>
        <p:nvPicPr>
          <p:cNvPr id="22" name="Graphic 21" descr="Arrow: Rotate left with solid fill">
            <a:extLst>
              <a:ext uri="{FF2B5EF4-FFF2-40B4-BE49-F238E27FC236}">
                <a16:creationId xmlns:a16="http://schemas.microsoft.com/office/drawing/2014/main" id="{1DB39529-6F80-E771-3B99-94970F19A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585875" y="3594109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23A5401-B640-430E-C147-7F13985A99BB}"/>
              </a:ext>
            </a:extLst>
          </p:cNvPr>
          <p:cNvSpPr txBox="1"/>
          <p:nvPr/>
        </p:nvSpPr>
        <p:spPr>
          <a:xfrm>
            <a:off x="1500275" y="3984637"/>
            <a:ext cx="5378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/>
              <a:t>nesou </a:t>
            </a:r>
            <a:r>
              <a:rPr lang="cs-CZ" sz="2400" b="1" dirty="0">
                <a:solidFill>
                  <a:schemeClr val="accent5"/>
                </a:solidFill>
              </a:rPr>
              <a:t>orbitální moment hybnosti</a:t>
            </a:r>
            <a:r>
              <a:rPr lang="cs-CZ" sz="2400" dirty="0">
                <a:solidFill>
                  <a:schemeClr val="accent5"/>
                </a:solidFill>
              </a:rPr>
              <a:t> </a:t>
            </a:r>
            <a:r>
              <a:rPr lang="cs-CZ" sz="2400" dirty="0"/>
              <a:t>(OAM)</a:t>
            </a:r>
            <a:endParaRPr lang="en-GB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E9D2EA-A8CB-319D-B03A-9D5B9C7892A4}"/>
              </a:ext>
            </a:extLst>
          </p:cNvPr>
          <p:cNvSpPr txBox="1"/>
          <p:nvPr/>
        </p:nvSpPr>
        <p:spPr>
          <a:xfrm>
            <a:off x="1519678" y="3378380"/>
            <a:ext cx="2660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b="1" dirty="0">
                <a:solidFill>
                  <a:schemeClr val="accent5"/>
                </a:solidFill>
              </a:rPr>
              <a:t>topologický náboj </a:t>
            </a:r>
            <a:r>
              <a:rPr lang="cs-CZ" sz="2400" i="1" dirty="0"/>
              <a:t>l</a:t>
            </a:r>
            <a:endParaRPr lang="en-GB" sz="2400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B74A42-7C84-9E3D-B2D1-17D275877AF5}"/>
              </a:ext>
            </a:extLst>
          </p:cNvPr>
          <p:cNvSpPr txBox="1"/>
          <p:nvPr/>
        </p:nvSpPr>
        <p:spPr>
          <a:xfrm>
            <a:off x="1503610" y="4570715"/>
            <a:ext cx="6327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/>
              <a:t>chovají se jako </a:t>
            </a:r>
            <a:r>
              <a:rPr lang="cs-CZ" sz="2400" b="1" dirty="0">
                <a:solidFill>
                  <a:schemeClr val="tx2"/>
                </a:solidFill>
              </a:rPr>
              <a:t>letící náboj </a:t>
            </a:r>
            <a:r>
              <a:rPr lang="cs-CZ" sz="2400" dirty="0"/>
              <a:t>ale i </a:t>
            </a:r>
            <a:r>
              <a:rPr lang="cs-CZ" sz="2400" b="1" dirty="0">
                <a:solidFill>
                  <a:schemeClr val="accent5"/>
                </a:solidFill>
              </a:rPr>
              <a:t>magnetický dipól</a:t>
            </a:r>
            <a:endParaRPr lang="en-GB" sz="2400" b="1" dirty="0">
              <a:solidFill>
                <a:schemeClr val="accent5"/>
              </a:solidFill>
            </a:endParaRPr>
          </a:p>
        </p:txBody>
      </p:sp>
      <p:pic>
        <p:nvPicPr>
          <p:cNvPr id="26" name="Graphic 25" descr="Arrow: Rotate left with solid fill">
            <a:extLst>
              <a:ext uri="{FF2B5EF4-FFF2-40B4-BE49-F238E27FC236}">
                <a16:creationId xmlns:a16="http://schemas.microsoft.com/office/drawing/2014/main" id="{7EAC742B-2850-FAD3-9B62-ACAA5F824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530395" y="4180783"/>
            <a:ext cx="914400" cy="914400"/>
          </a:xfrm>
          <a:prstGeom prst="rect">
            <a:avLst/>
          </a:prstGeom>
        </p:spPr>
      </p:pic>
      <p:pic>
        <p:nvPicPr>
          <p:cNvPr id="27" name="Graphic 26" descr="Arrow: Rotate left with solid fill">
            <a:extLst>
              <a:ext uri="{FF2B5EF4-FFF2-40B4-BE49-F238E27FC236}">
                <a16:creationId xmlns:a16="http://schemas.microsoft.com/office/drawing/2014/main" id="{1D2EC484-B2BD-A091-67DA-2B6843039B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530395" y="4766862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6947C67-A5BD-B052-86C4-A54A4BCB858A}"/>
              </a:ext>
            </a:extLst>
          </p:cNvPr>
          <p:cNvSpPr txBox="1"/>
          <p:nvPr/>
        </p:nvSpPr>
        <p:spPr>
          <a:xfrm>
            <a:off x="1519678" y="5166355"/>
            <a:ext cx="5867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b="1" dirty="0">
                <a:solidFill>
                  <a:schemeClr val="accent5"/>
                </a:solidFill>
              </a:rPr>
              <a:t>dichroická odezva </a:t>
            </a:r>
            <a:r>
              <a:rPr lang="cs-CZ" sz="2400" dirty="0"/>
              <a:t>na </a:t>
            </a:r>
            <a:r>
              <a:rPr lang="cs-CZ" sz="2400" b="1" dirty="0">
                <a:solidFill>
                  <a:schemeClr val="accent5"/>
                </a:solidFill>
              </a:rPr>
              <a:t>chirální módy </a:t>
            </a:r>
            <a:r>
              <a:rPr lang="cs-CZ" sz="2400" dirty="0"/>
              <a:t>v EELS</a:t>
            </a:r>
            <a:endParaRPr lang="en-GB" sz="24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0115EB1-7A43-A61B-FF9F-5AEFAFC306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06" b="99688" l="10000" r="90000">
                        <a14:foregroundMark x1="44537" y1="10781" x2="36389" y2="1458"/>
                        <a14:foregroundMark x1="51019" y1="90208" x2="38241" y2="95833"/>
                        <a14:foregroundMark x1="38241" y1="95833" x2="35463" y2="9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635" y="2896761"/>
            <a:ext cx="2228197" cy="396123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30E74BD-C332-EBAA-CE85-103A1157E3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8733030" y="6038218"/>
            <a:ext cx="1023937" cy="24906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8332719-A6B1-9D81-06E1-58E4960C2D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7107" y="1387913"/>
            <a:ext cx="6345387" cy="991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E4D72A-E4AB-AAF9-6081-D9C740074379}"/>
              </a:ext>
            </a:extLst>
          </p:cNvPr>
          <p:cNvSpPr txBox="1"/>
          <p:nvPr/>
        </p:nvSpPr>
        <p:spPr>
          <a:xfrm rot="2700000">
            <a:off x="3691170" y="2465157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solidFill>
                  <a:srgbClr val="008000"/>
                </a:solidFill>
              </a:rPr>
              <a:t>radiální profil</a:t>
            </a:r>
            <a:endParaRPr lang="en-GB" sz="2000" dirty="0">
              <a:solidFill>
                <a:srgbClr val="008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3599D7-68DB-4B18-56AA-3231DCE6BD2E}"/>
              </a:ext>
            </a:extLst>
          </p:cNvPr>
          <p:cNvSpPr txBox="1"/>
          <p:nvPr/>
        </p:nvSpPr>
        <p:spPr>
          <a:xfrm rot="2700000">
            <a:off x="4999089" y="2369314"/>
            <a:ext cx="156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>
                <a:solidFill>
                  <a:srgbClr val="0000FF"/>
                </a:solidFill>
              </a:rPr>
              <a:t>propagace v </a:t>
            </a:r>
            <a:r>
              <a:rPr lang="cs-CZ" sz="2000" i="1" dirty="0">
                <a:solidFill>
                  <a:srgbClr val="0000FF"/>
                </a:solidFill>
              </a:rPr>
              <a:t>z</a:t>
            </a:r>
            <a:endParaRPr lang="en-GB" sz="2000" i="1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83930F-E502-6A41-0EC7-9F190FF66CF8}"/>
              </a:ext>
            </a:extLst>
          </p:cNvPr>
          <p:cNvSpPr txBox="1"/>
          <p:nvPr/>
        </p:nvSpPr>
        <p:spPr>
          <a:xfrm rot="2700000">
            <a:off x="6129744" y="2370556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 err="1">
                <a:solidFill>
                  <a:srgbClr val="FF0000"/>
                </a:solidFill>
              </a:rPr>
              <a:t>vortexový</a:t>
            </a:r>
            <a:r>
              <a:rPr lang="cs-CZ" sz="2000" dirty="0">
                <a:solidFill>
                  <a:srgbClr val="FF0000"/>
                </a:solidFill>
              </a:rPr>
              <a:t> člen</a:t>
            </a:r>
            <a:endParaRPr lang="en-GB" sz="2000" i="1" dirty="0">
              <a:solidFill>
                <a:srgbClr val="FF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9DC173-3041-9B1B-2F7F-0936290F65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733" b="95115" l="9955" r="93967">
                        <a14:foregroundMark x1="13575" y1="81679" x2="13575" y2="81679"/>
                        <a14:foregroundMark x1="54299" y1="91298" x2="54299" y2="91298"/>
                        <a14:foregroundMark x1="65158" y1="78626" x2="65158" y2="78626"/>
                        <a14:foregroundMark x1="89140" y1="82901" x2="89140" y2="82901"/>
                        <a14:foregroundMark x1="50226" y1="95267" x2="50226" y2="95267"/>
                        <a14:foregroundMark x1="52338" y1="4733" x2="52338" y2="4733"/>
                        <a14:foregroundMark x1="93967" y1="80916" x2="93967" y2="809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8282" y="3490082"/>
            <a:ext cx="1633613" cy="1613901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F16E707A-8982-24F5-68C0-4A0ABDF188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233" y="808988"/>
            <a:ext cx="2608486" cy="207341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0C85D86-E37B-1093-A156-A12C68BA4B5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4386" t="-1" b="-1"/>
          <a:stretch/>
        </p:blipFill>
        <p:spPr>
          <a:xfrm>
            <a:off x="8465586" y="2881814"/>
            <a:ext cx="205241" cy="2524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09ED84C-0840-073A-23C5-DDE4179FD86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19164" y="1706561"/>
            <a:ext cx="214020" cy="252433"/>
          </a:xfrm>
          <a:prstGeom prst="rect">
            <a:avLst/>
          </a:prstGeom>
        </p:spPr>
      </p:pic>
      <p:pic>
        <p:nvPicPr>
          <p:cNvPr id="40" name="Picture 39" descr="Icon&#10;&#10;Description automatically generated with medium confidence">
            <a:extLst>
              <a:ext uri="{FF2B5EF4-FFF2-40B4-BE49-F238E27FC236}">
                <a16:creationId xmlns:a16="http://schemas.microsoft.com/office/drawing/2014/main" id="{E37B86D5-1D37-21CC-6B6C-3174671BF00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610" y="808988"/>
            <a:ext cx="2608486" cy="2073413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E37089C-F5AA-344F-BA56-E0AD7CED65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0768331" y="6038218"/>
            <a:ext cx="1023937" cy="24906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A9F7D8-8B7D-AB5C-1A70-8AEB555399BE}"/>
              </a:ext>
            </a:extLst>
          </p:cNvPr>
          <p:cNvCxnSpPr>
            <a:cxnSpLocks/>
          </p:cNvCxnSpPr>
          <p:nvPr/>
        </p:nvCxnSpPr>
        <p:spPr>
          <a:xfrm>
            <a:off x="11215688" y="5938576"/>
            <a:ext cx="2095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174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C5429-5D33-255D-E172-3771906F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2.1 Modelovaný experiment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0C1A4-2D97-4AA2-5196-D2D8F0A2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4</a:t>
            </a:fld>
            <a:r>
              <a:rPr lang="cs-CZ" dirty="0"/>
              <a:t> / 13</a:t>
            </a:r>
            <a:endParaRPr lang="en-GB" dirty="0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55D10001-7BFF-3DDA-A49E-6EF425156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355" y="970648"/>
            <a:ext cx="1254274" cy="5649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4B51D8-6CA9-A9BA-A51E-3013186E54AD}"/>
              </a:ext>
            </a:extLst>
          </p:cNvPr>
          <p:cNvSpPr txBox="1"/>
          <p:nvPr/>
        </p:nvSpPr>
        <p:spPr>
          <a:xfrm>
            <a:off x="6551629" y="1135087"/>
            <a:ext cx="181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elektronový zdroj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8C8A99-4524-519D-DC50-EEBF75167C4C}"/>
              </a:ext>
            </a:extLst>
          </p:cNvPr>
          <p:cNvSpPr txBox="1"/>
          <p:nvPr/>
        </p:nvSpPr>
        <p:spPr>
          <a:xfrm>
            <a:off x="6551629" y="2100491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optika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E3FAE-66B6-07F3-2939-5A1DC70A7AFD}"/>
              </a:ext>
            </a:extLst>
          </p:cNvPr>
          <p:cNvSpPr txBox="1"/>
          <p:nvPr/>
        </p:nvSpPr>
        <p:spPr>
          <a:xfrm>
            <a:off x="6551629" y="2662572"/>
            <a:ext cx="413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apertura s (</a:t>
            </a:r>
            <a:r>
              <a:rPr lang="cs-CZ" dirty="0" err="1"/>
              <a:t>vortexovým</a:t>
            </a:r>
            <a:r>
              <a:rPr lang="cs-CZ" dirty="0"/>
              <a:t>) tvarovačem svazku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987AD-9E08-EFFA-955D-C4470C6F0D6D}"/>
              </a:ext>
            </a:extLst>
          </p:cNvPr>
          <p:cNvSpPr txBox="1"/>
          <p:nvPr/>
        </p:nvSpPr>
        <p:spPr>
          <a:xfrm>
            <a:off x="6551629" y="3113636"/>
            <a:ext cx="16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skenovací optika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947CB-499E-E8FE-8B58-55ED97731DAF}"/>
              </a:ext>
            </a:extLst>
          </p:cNvPr>
          <p:cNvSpPr txBox="1"/>
          <p:nvPr/>
        </p:nvSpPr>
        <p:spPr>
          <a:xfrm>
            <a:off x="6551629" y="3610493"/>
            <a:ext cx="178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objektivová čočka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C4A97-ED6E-8CA8-1DA5-1CD0281372AE}"/>
              </a:ext>
            </a:extLst>
          </p:cNvPr>
          <p:cNvSpPr txBox="1"/>
          <p:nvPr/>
        </p:nvSpPr>
        <p:spPr>
          <a:xfrm>
            <a:off x="6551629" y="3955691"/>
            <a:ext cx="83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vzorek</a:t>
            </a:r>
            <a:endParaRPr lang="en-GB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277D08-BCF3-1D60-4B8E-45D4104079C1}"/>
              </a:ext>
            </a:extLst>
          </p:cNvPr>
          <p:cNvSpPr txBox="1"/>
          <p:nvPr/>
        </p:nvSpPr>
        <p:spPr>
          <a:xfrm>
            <a:off x="6551629" y="4797113"/>
            <a:ext cx="112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OAM filtr</a:t>
            </a:r>
            <a:endParaRPr lang="en-GB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BB0EB7-96EB-F34F-6DB0-016A478053AE}"/>
              </a:ext>
            </a:extLst>
          </p:cNvPr>
          <p:cNvSpPr txBox="1"/>
          <p:nvPr/>
        </p:nvSpPr>
        <p:spPr>
          <a:xfrm>
            <a:off x="6551628" y="5225758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detektorová apertura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61B90C-F607-FF74-7B9A-7B33DCB4DA27}"/>
              </a:ext>
            </a:extLst>
          </p:cNvPr>
          <p:cNvSpPr txBox="1"/>
          <p:nvPr/>
        </p:nvSpPr>
        <p:spPr>
          <a:xfrm>
            <a:off x="6645788" y="6166349"/>
            <a:ext cx="4673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detektor EELS </a:t>
            </a:r>
            <a:r>
              <a:rPr lang="cs-CZ" dirty="0"/>
              <a:t>(spektroskopie </a:t>
            </a:r>
            <a:r>
              <a:rPr lang="cs-CZ" dirty="0" err="1"/>
              <a:t>energiových</a:t>
            </a:r>
            <a:r>
              <a:rPr lang="cs-CZ" dirty="0"/>
              <a:t> ztrát)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AA6DD8-4B36-8822-07F6-0D65C55E30CD}"/>
              </a:ext>
            </a:extLst>
          </p:cNvPr>
          <p:cNvSpPr txBox="1"/>
          <p:nvPr/>
        </p:nvSpPr>
        <p:spPr>
          <a:xfrm>
            <a:off x="3420943" y="2469823"/>
            <a:ext cx="18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cs-CZ" dirty="0" err="1"/>
              <a:t>besselovský</a:t>
            </a:r>
            <a:r>
              <a:rPr lang="cs-CZ" dirty="0"/>
              <a:t> svazek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658B17-B4A3-BAD7-6674-58EC0D73F191}"/>
              </a:ext>
            </a:extLst>
          </p:cNvPr>
          <p:cNvSpPr txBox="1"/>
          <p:nvPr/>
        </p:nvSpPr>
        <p:spPr>
          <a:xfrm>
            <a:off x="1933806" y="3401974"/>
            <a:ext cx="336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cs-CZ" dirty="0"/>
              <a:t>připravený výchozí (</a:t>
            </a:r>
            <a:r>
              <a:rPr lang="cs-CZ" dirty="0" err="1"/>
              <a:t>vortexový</a:t>
            </a:r>
            <a:r>
              <a:rPr lang="cs-CZ" dirty="0"/>
              <a:t>) stav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5249F4-B5D6-A757-4DCF-E87E35EA6E78}"/>
              </a:ext>
            </a:extLst>
          </p:cNvPr>
          <p:cNvSpPr txBox="1"/>
          <p:nvPr/>
        </p:nvSpPr>
        <p:spPr>
          <a:xfrm>
            <a:off x="1156733" y="4325023"/>
            <a:ext cx="414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cs-CZ" dirty="0"/>
              <a:t>kombinace všech možných koncových stavů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B3A051-2795-0649-86F9-500D790CC1DA}"/>
              </a:ext>
            </a:extLst>
          </p:cNvPr>
          <p:cNvSpPr txBox="1"/>
          <p:nvPr/>
        </p:nvSpPr>
        <p:spPr>
          <a:xfrm>
            <a:off x="2074805" y="5773164"/>
            <a:ext cx="322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cs-CZ" b="1" dirty="0"/>
              <a:t>zvolený</a:t>
            </a:r>
            <a:r>
              <a:rPr lang="cs-CZ" dirty="0"/>
              <a:t> koncový (</a:t>
            </a:r>
            <a:r>
              <a:rPr lang="cs-CZ" dirty="0" err="1"/>
              <a:t>vortexový</a:t>
            </a:r>
            <a:r>
              <a:rPr lang="cs-CZ" dirty="0"/>
              <a:t>) stav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0A5373-98C4-2FD4-658D-2A6E871CA1DB}"/>
              </a:ext>
            </a:extLst>
          </p:cNvPr>
          <p:cNvSpPr txBox="1"/>
          <p:nvPr/>
        </p:nvSpPr>
        <p:spPr>
          <a:xfrm>
            <a:off x="4477706" y="1407948"/>
            <a:ext cx="819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30 </a:t>
            </a:r>
            <a:r>
              <a:rPr lang="cs-CZ" dirty="0" err="1"/>
              <a:t>keV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113FA3-D3CD-59C7-00D2-7E3324DB99D8}"/>
              </a:ext>
            </a:extLst>
          </p:cNvPr>
          <p:cNvSpPr/>
          <p:nvPr/>
        </p:nvSpPr>
        <p:spPr>
          <a:xfrm>
            <a:off x="3257550" y="2181225"/>
            <a:ext cx="2286000" cy="793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FC24E7-56F0-4E2D-6899-39CF533D79A7}"/>
              </a:ext>
            </a:extLst>
          </p:cNvPr>
          <p:cNvSpPr/>
          <p:nvPr/>
        </p:nvSpPr>
        <p:spPr>
          <a:xfrm>
            <a:off x="6492451" y="970647"/>
            <a:ext cx="4356523" cy="3009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D59E1D2-62F4-4DFE-7EE2-D804A62ABC0C}"/>
              </a:ext>
            </a:extLst>
          </p:cNvPr>
          <p:cNvSpPr/>
          <p:nvPr/>
        </p:nvSpPr>
        <p:spPr>
          <a:xfrm>
            <a:off x="6362700" y="970648"/>
            <a:ext cx="188928" cy="2037829"/>
          </a:xfrm>
          <a:prstGeom prst="rightBrace">
            <a:avLst>
              <a:gd name="adj1" fmla="val 4866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7F23A9-3456-C9EE-0FF7-ADF3F14DFA41}"/>
              </a:ext>
            </a:extLst>
          </p:cNvPr>
          <p:cNvSpPr txBox="1"/>
          <p:nvPr/>
        </p:nvSpPr>
        <p:spPr>
          <a:xfrm>
            <a:off x="6671277" y="1777280"/>
            <a:ext cx="234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optika a příprava svazku</a:t>
            </a:r>
            <a:endParaRPr lang="en-GB" dirty="0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38CD7F93-8CAC-E484-4A16-86C4004B9CFC}"/>
              </a:ext>
            </a:extLst>
          </p:cNvPr>
          <p:cNvSpPr/>
          <p:nvPr/>
        </p:nvSpPr>
        <p:spPr>
          <a:xfrm>
            <a:off x="6362700" y="3059289"/>
            <a:ext cx="205394" cy="789904"/>
          </a:xfrm>
          <a:prstGeom prst="rightBrace">
            <a:avLst>
              <a:gd name="adj1" fmla="val 4866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3FAA45-D06D-F649-F9EE-786B58B2DD13}"/>
              </a:ext>
            </a:extLst>
          </p:cNvPr>
          <p:cNvSpPr txBox="1"/>
          <p:nvPr/>
        </p:nvSpPr>
        <p:spPr>
          <a:xfrm>
            <a:off x="6671277" y="3235748"/>
            <a:ext cx="2671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rastrovací</a:t>
            </a:r>
            <a:r>
              <a:rPr lang="cs-CZ" dirty="0"/>
              <a:t> optika a objektiv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153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C5429-5D33-255D-E172-3771906F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2.2 Interakce se vzorkem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0C1A4-2D97-4AA2-5196-D2D8F0A2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5</a:t>
            </a:fld>
            <a:r>
              <a:rPr lang="cs-CZ" dirty="0"/>
              <a:t> / 13</a:t>
            </a:r>
            <a:endParaRPr lang="en-GB" dirty="0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55D10001-7BFF-3DDA-A49E-6EF425156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6"/>
          <a:stretch/>
        </p:blipFill>
        <p:spPr>
          <a:xfrm>
            <a:off x="5494351" y="970648"/>
            <a:ext cx="1057278" cy="5649022"/>
          </a:xfrm>
          <a:prstGeom prst="rect">
            <a:avLst/>
          </a:prstGeom>
        </p:spPr>
      </p:pic>
      <p:pic>
        <p:nvPicPr>
          <p:cNvPr id="24" name="Graphic 23" descr="Magnifying glass with solid fill">
            <a:extLst>
              <a:ext uri="{FF2B5EF4-FFF2-40B4-BE49-F238E27FC236}">
                <a16:creationId xmlns:a16="http://schemas.microsoft.com/office/drawing/2014/main" id="{EEB2A1DB-8152-D0A8-3A27-99187AE22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920" y="3647662"/>
            <a:ext cx="1178780" cy="1178780"/>
          </a:xfrm>
          <a:prstGeom prst="rect">
            <a:avLst/>
          </a:prstGeom>
        </p:spPr>
      </p:pic>
      <p:pic>
        <p:nvPicPr>
          <p:cNvPr id="30" name="Content Placeholder 13" descr="Shape&#10;&#10;Description automatically generated with low confidence">
            <a:extLst>
              <a:ext uri="{FF2B5EF4-FFF2-40B4-BE49-F238E27FC236}">
                <a16:creationId xmlns:a16="http://schemas.microsoft.com/office/drawing/2014/main" id="{5BA53A1F-3A08-1FAC-6923-792C7E6E2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619" y="878815"/>
            <a:ext cx="5781644" cy="5781644"/>
          </a:xfr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EC7AB4-002E-77A0-1216-98463A9C51DF}"/>
              </a:ext>
            </a:extLst>
          </p:cNvPr>
          <p:cNvSpPr txBox="1"/>
          <p:nvPr/>
        </p:nvSpPr>
        <p:spPr>
          <a:xfrm>
            <a:off x="5808305" y="5897837"/>
            <a:ext cx="842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chirální</a:t>
            </a:r>
          </a:p>
          <a:p>
            <a:pPr algn="ctr"/>
            <a:r>
              <a:rPr lang="cs-CZ" dirty="0"/>
              <a:t>mód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C7777E-2AB0-EC40-3DD0-F322A843AE51}"/>
              </a:ext>
            </a:extLst>
          </p:cNvPr>
          <p:cNvSpPr txBox="1"/>
          <p:nvPr/>
        </p:nvSpPr>
        <p:spPr>
          <a:xfrm>
            <a:off x="7141150" y="5897836"/>
            <a:ext cx="93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 err="1"/>
              <a:t>achirální</a:t>
            </a:r>
            <a:endParaRPr lang="cs-CZ" dirty="0"/>
          </a:p>
          <a:p>
            <a:pPr algn="ctr"/>
            <a:r>
              <a:rPr lang="cs-CZ" dirty="0"/>
              <a:t>mód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02015F-6319-DB3E-7A8D-98D8072B7E5E}"/>
              </a:ext>
            </a:extLst>
          </p:cNvPr>
          <p:cNvSpPr txBox="1"/>
          <p:nvPr/>
        </p:nvSpPr>
        <p:spPr>
          <a:xfrm>
            <a:off x="6431030" y="1630017"/>
            <a:ext cx="220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polarizovatelný vzorek</a:t>
            </a:r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61926-4A37-FB08-0E97-9E5BC9C14B68}"/>
              </a:ext>
            </a:extLst>
          </p:cNvPr>
          <p:cNvSpPr txBox="1"/>
          <p:nvPr/>
        </p:nvSpPr>
        <p:spPr>
          <a:xfrm>
            <a:off x="2672559" y="971384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cs-CZ" dirty="0"/>
              <a:t>výchozí stav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5C7BA-674A-65CE-0BA7-943EEA7C85BE}"/>
              </a:ext>
            </a:extLst>
          </p:cNvPr>
          <p:cNvSpPr txBox="1"/>
          <p:nvPr/>
        </p:nvSpPr>
        <p:spPr>
          <a:xfrm>
            <a:off x="2601834" y="6221001"/>
            <a:ext cx="1350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cs-CZ" dirty="0"/>
              <a:t>koncový stav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5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7.40741E-7 L -0.41641 0.00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2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955 0.05417 L -3.125E-6 0.0002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71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F2D6-348E-8ED5-B402-C8A7C709B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2.2 Interakce se vzorkem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902EC-6A92-F06B-03E5-36DF2E92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6</a:t>
            </a:fld>
            <a:r>
              <a:rPr lang="cs-CZ" dirty="0"/>
              <a:t> / 13</a:t>
            </a:r>
            <a:endParaRPr lang="en-GB" dirty="0"/>
          </a:p>
        </p:txBody>
      </p:sp>
      <p:pic>
        <p:nvPicPr>
          <p:cNvPr id="14" name="Content Placeholder 13" descr="Shape&#10;&#10;Description automatically generated with low confidence">
            <a:extLst>
              <a:ext uri="{FF2B5EF4-FFF2-40B4-BE49-F238E27FC236}">
                <a16:creationId xmlns:a16="http://schemas.microsoft.com/office/drawing/2014/main" id="{B6CF2A20-ADAC-3019-D386-4B501E890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619" y="878815"/>
            <a:ext cx="5781644" cy="578164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900FE4-6F42-FE38-44EB-B049E3CD6D51}"/>
              </a:ext>
            </a:extLst>
          </p:cNvPr>
          <p:cNvSpPr txBox="1"/>
          <p:nvPr/>
        </p:nvSpPr>
        <p:spPr>
          <a:xfrm>
            <a:off x="5808305" y="5897837"/>
            <a:ext cx="842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chirální</a:t>
            </a:r>
          </a:p>
          <a:p>
            <a:pPr algn="ctr"/>
            <a:r>
              <a:rPr lang="cs-CZ" dirty="0"/>
              <a:t>mód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191EA7-2105-CCDE-315D-4E04750A73B0}"/>
              </a:ext>
            </a:extLst>
          </p:cNvPr>
          <p:cNvSpPr txBox="1"/>
          <p:nvPr/>
        </p:nvSpPr>
        <p:spPr>
          <a:xfrm>
            <a:off x="7136157" y="5897836"/>
            <a:ext cx="93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achirální</a:t>
            </a:r>
            <a:endParaRPr lang="cs-CZ" dirty="0"/>
          </a:p>
          <a:p>
            <a:pPr algn="ctr"/>
            <a:r>
              <a:rPr lang="cs-CZ" dirty="0"/>
              <a:t>mód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4C0E7-0943-A387-8321-6B6B1E871379}"/>
              </a:ext>
            </a:extLst>
          </p:cNvPr>
          <p:cNvSpPr txBox="1"/>
          <p:nvPr/>
        </p:nvSpPr>
        <p:spPr>
          <a:xfrm>
            <a:off x="6431030" y="1630017"/>
            <a:ext cx="220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polarizovatelný vzorek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D5BF4A-26F7-DA5D-57ED-6EE416EDCE23}"/>
              </a:ext>
            </a:extLst>
          </p:cNvPr>
          <p:cNvSpPr txBox="1"/>
          <p:nvPr/>
        </p:nvSpPr>
        <p:spPr>
          <a:xfrm>
            <a:off x="2672559" y="971384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cs-CZ" dirty="0"/>
              <a:t>výchozí stav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B3DB41-BB6F-32AB-35DF-22026850B6C5}"/>
              </a:ext>
            </a:extLst>
          </p:cNvPr>
          <p:cNvSpPr txBox="1"/>
          <p:nvPr/>
        </p:nvSpPr>
        <p:spPr>
          <a:xfrm>
            <a:off x="2601834" y="6221001"/>
            <a:ext cx="1350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cs-CZ" dirty="0"/>
              <a:t>koncový stav</a:t>
            </a:r>
            <a:endParaRPr lang="en-GB" dirty="0"/>
          </a:p>
        </p:txBody>
      </p:sp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09A61364-0396-1792-B90C-9F6FF3D0CC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4"/>
          <a:stretch/>
        </p:blipFill>
        <p:spPr>
          <a:xfrm>
            <a:off x="448438" y="971384"/>
            <a:ext cx="996463" cy="5649022"/>
          </a:xfrm>
          <a:prstGeom prst="rect">
            <a:avLst/>
          </a:prstGeom>
        </p:spPr>
      </p:pic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23DD34C9-9798-61D6-D0C3-DF4700D06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920" y="3647662"/>
            <a:ext cx="1178780" cy="117878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BC3F0E17-9DFD-1247-A02B-DEE79F14A21B}"/>
              </a:ext>
            </a:extLst>
          </p:cNvPr>
          <p:cNvSpPr/>
          <p:nvPr/>
        </p:nvSpPr>
        <p:spPr>
          <a:xfrm>
            <a:off x="1669080" y="1097280"/>
            <a:ext cx="601116" cy="5493053"/>
          </a:xfrm>
          <a:prstGeom prst="leftBrace">
            <a:avLst>
              <a:gd name="adj1" fmla="val 51464"/>
              <a:gd name="adj2" fmla="val 56803"/>
            </a:avLst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98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28F48-E0C9-6B45-5E7D-9AF494E7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3.1 Spektrální funkce </a:t>
            </a:r>
            <a:r>
              <a:rPr lang="el-GR" dirty="0"/>
              <a:t>Γ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048D8-FBB1-A23C-6F0C-4A2446BD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7</a:t>
            </a:fld>
            <a:r>
              <a:rPr lang="cs-CZ" dirty="0"/>
              <a:t> / 13</a:t>
            </a:r>
            <a:endParaRPr lang="en-GB" dirty="0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0119E036-32AD-05D9-C439-6A88FD0A9C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4"/>
          <a:stretch/>
        </p:blipFill>
        <p:spPr>
          <a:xfrm>
            <a:off x="448438" y="971384"/>
            <a:ext cx="996463" cy="5649022"/>
          </a:xfrm>
          <a:prstGeom prst="rect">
            <a:avLst/>
          </a:prstGeom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843116B4-5FC1-84E5-E1BA-A30BCBB212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858" y="5800189"/>
            <a:ext cx="1178780" cy="1178780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7697273C-BA80-5E2F-AD35-F6A662FBBD57}"/>
              </a:ext>
            </a:extLst>
          </p:cNvPr>
          <p:cNvSpPr/>
          <p:nvPr/>
        </p:nvSpPr>
        <p:spPr>
          <a:xfrm>
            <a:off x="1859580" y="1046087"/>
            <a:ext cx="601116" cy="5649021"/>
          </a:xfrm>
          <a:prstGeom prst="leftBrace">
            <a:avLst>
              <a:gd name="adj1" fmla="val 51464"/>
              <a:gd name="adj2" fmla="val 91657"/>
            </a:avLst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804087-219B-F065-D710-7C6507FFD2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9714" y="1260970"/>
            <a:ext cx="8817796" cy="2224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E333B9-4889-3D5E-4450-F04E08C27C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5275" y="3581327"/>
            <a:ext cx="2651024" cy="1973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796D30D-D4DC-CF93-E672-0B822DC606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9926" y="3197402"/>
            <a:ext cx="4737562" cy="3680983"/>
          </a:xfrm>
          <a:prstGeom prst="rect">
            <a:avLst/>
          </a:prstGeom>
        </p:spPr>
      </p:pic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DCBBA1A4-6043-E08D-1298-6BE1B0B92A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74" y="3986764"/>
            <a:ext cx="3704590" cy="26739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9807C6-A133-8F82-6D9D-3BC10552BBBD}"/>
              </a:ext>
            </a:extLst>
          </p:cNvPr>
          <p:cNvSpPr/>
          <p:nvPr/>
        </p:nvSpPr>
        <p:spPr>
          <a:xfrm>
            <a:off x="10949123" y="1986915"/>
            <a:ext cx="714375" cy="10953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F541F5-5B05-900B-A52B-90D8D7DF20B1}"/>
              </a:ext>
            </a:extLst>
          </p:cNvPr>
          <p:cNvSpPr/>
          <p:nvPr/>
        </p:nvSpPr>
        <p:spPr>
          <a:xfrm>
            <a:off x="8310936" y="6086475"/>
            <a:ext cx="1509339" cy="37493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B9A91-11C2-3F4C-5B65-0CBB977FF0B2}"/>
              </a:ext>
            </a:extLst>
          </p:cNvPr>
          <p:cNvSpPr txBox="1"/>
          <p:nvPr/>
        </p:nvSpPr>
        <p:spPr>
          <a:xfrm>
            <a:off x="6406773" y="1227393"/>
            <a:ext cx="4330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>
                <a:solidFill>
                  <a:schemeClr val="accent5"/>
                </a:solidFill>
              </a:rPr>
              <a:t>Bodová </a:t>
            </a:r>
            <a:r>
              <a:rPr lang="cs-CZ" b="1" dirty="0" err="1">
                <a:solidFill>
                  <a:schemeClr val="accent5"/>
                </a:solidFill>
              </a:rPr>
              <a:t>dipolární</a:t>
            </a:r>
            <a:r>
              <a:rPr lang="cs-CZ" b="1" dirty="0">
                <a:solidFill>
                  <a:schemeClr val="accent5"/>
                </a:solidFill>
              </a:rPr>
              <a:t> částice pohyblivá v ose </a:t>
            </a:r>
            <a:r>
              <a:rPr lang="cs-CZ" i="1" dirty="0">
                <a:solidFill>
                  <a:schemeClr val="accent5"/>
                </a:solidFill>
              </a:rPr>
              <a:t>x</a:t>
            </a:r>
            <a:endParaRPr lang="en-GB" i="1" dirty="0">
              <a:solidFill>
                <a:schemeClr val="accent5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6E39EA-5D17-E646-3C1C-BF44CF1A0487}"/>
              </a:ext>
            </a:extLst>
          </p:cNvPr>
          <p:cNvCxnSpPr/>
          <p:nvPr/>
        </p:nvCxnSpPr>
        <p:spPr>
          <a:xfrm flipH="1">
            <a:off x="5618480" y="1426666"/>
            <a:ext cx="751840" cy="39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82072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9742-740A-94D1-9D02-3F861785C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3.2 Výsledky </a:t>
            </a:r>
            <a:r>
              <a:rPr lang="cs-CZ" dirty="0" err="1"/>
              <a:t>semianalytického</a:t>
            </a:r>
            <a:r>
              <a:rPr lang="cs-CZ" dirty="0"/>
              <a:t> modelu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B3F42-C4DA-222D-DAC6-E6FA6CB46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8</a:t>
            </a:fld>
            <a:r>
              <a:rPr lang="cs-CZ" dirty="0"/>
              <a:t> / 13</a:t>
            </a:r>
            <a:endParaRPr lang="en-GB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CDFDD48-2687-35EA-4A72-7F26E6C9F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58" y="1319761"/>
            <a:ext cx="6237742" cy="46434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DD9384-1FEF-4453-A45A-A495796E1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010" y="1319761"/>
            <a:ext cx="6126353" cy="46434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F1DF9D-CA5B-0380-9E7F-6934CD14DDF3}"/>
              </a:ext>
            </a:extLst>
          </p:cNvPr>
          <p:cNvSpPr txBox="1"/>
          <p:nvPr/>
        </p:nvSpPr>
        <p:spPr>
          <a:xfrm>
            <a:off x="1771045" y="894742"/>
            <a:ext cx="312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800" dirty="0" err="1">
                <a:solidFill>
                  <a:schemeClr val="accent5"/>
                </a:solidFill>
              </a:rPr>
              <a:t>Achirální</a:t>
            </a:r>
            <a:r>
              <a:rPr lang="cs-CZ" sz="2800" dirty="0">
                <a:solidFill>
                  <a:schemeClr val="accent5"/>
                </a:solidFill>
              </a:rPr>
              <a:t> odezva </a:t>
            </a:r>
            <a:r>
              <a:rPr lang="el-GR" sz="2800" dirty="0">
                <a:solidFill>
                  <a:schemeClr val="accent5"/>
                </a:solidFill>
              </a:rPr>
              <a:t>Γ</a:t>
            </a:r>
            <a:r>
              <a:rPr lang="cs-CZ" sz="2800" baseline="-25000" dirty="0">
                <a:solidFill>
                  <a:schemeClr val="accent5"/>
                </a:solidFill>
              </a:rPr>
              <a:t>EE</a:t>
            </a:r>
            <a:endParaRPr lang="en-GB" sz="2800" baseline="-25000" dirty="0">
              <a:solidFill>
                <a:schemeClr val="accent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F6939-1AF7-FC0A-ACDC-C2E4DD8372F1}"/>
              </a:ext>
            </a:extLst>
          </p:cNvPr>
          <p:cNvSpPr txBox="1"/>
          <p:nvPr/>
        </p:nvSpPr>
        <p:spPr>
          <a:xfrm>
            <a:off x="7720533" y="894742"/>
            <a:ext cx="3002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800" dirty="0">
                <a:solidFill>
                  <a:schemeClr val="accent5"/>
                </a:solidFill>
              </a:rPr>
              <a:t>Chirální odezva </a:t>
            </a:r>
            <a:r>
              <a:rPr lang="el-GR" sz="2800" dirty="0">
                <a:solidFill>
                  <a:schemeClr val="accent5"/>
                </a:solidFill>
              </a:rPr>
              <a:t>Γ</a:t>
            </a:r>
            <a:r>
              <a:rPr lang="cs-CZ" sz="2800" baseline="-25000" dirty="0">
                <a:solidFill>
                  <a:schemeClr val="accent5"/>
                </a:solidFill>
              </a:rPr>
              <a:t>EM</a:t>
            </a:r>
            <a:endParaRPr lang="cs-CZ" sz="2800" dirty="0">
              <a:solidFill>
                <a:schemeClr val="accent5"/>
              </a:solidFill>
            </a:endParaRP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219D4DA-DEA7-ADBE-AFD2-23528C3A9D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832" y="1849976"/>
            <a:ext cx="954106" cy="954106"/>
          </a:xfrm>
          <a:prstGeom prst="rect">
            <a:avLst/>
          </a:prstGeom>
        </p:spPr>
      </p:pic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6674AA-7FB2-9D0F-BBAE-5D15EC476C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126" y="1849976"/>
            <a:ext cx="783729" cy="9541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199D9F-31C2-4E10-FE98-26FC5F5AADBA}"/>
              </a:ext>
            </a:extLst>
          </p:cNvPr>
          <p:cNvSpPr/>
          <p:nvPr/>
        </p:nvSpPr>
        <p:spPr>
          <a:xfrm>
            <a:off x="379656" y="5123767"/>
            <a:ext cx="11743414" cy="146427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6659BD-3F48-15A2-4E8E-F7F1132116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" t="81689" b="1683"/>
          <a:stretch/>
        </p:blipFill>
        <p:spPr>
          <a:xfrm>
            <a:off x="341922" y="5123767"/>
            <a:ext cx="12015720" cy="16132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8079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4193-CB42-A95F-C97E-2C00007F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3.3 Závislost chirální odezvy na poloze vzorku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5E67F-FD4B-720E-4B8B-6A5C864D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26DFF-9EA8-4957-8037-A11EFAE0E30A}" type="slidenum">
              <a:rPr lang="en-GB" smtClean="0"/>
              <a:pPr/>
              <a:t>9</a:t>
            </a:fld>
            <a:r>
              <a:rPr lang="cs-CZ" dirty="0"/>
              <a:t> / 13</a:t>
            </a:r>
            <a:endParaRPr lang="en-GB" dirty="0"/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9947FEBC-07C7-CE1E-97AB-4AF61173B9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2966"/>
            <a:ext cx="6121063" cy="44541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07256F-6AC7-B947-9916-4815BB666CC0}"/>
              </a:ext>
            </a:extLst>
          </p:cNvPr>
          <p:cNvSpPr/>
          <p:nvPr/>
        </p:nvSpPr>
        <p:spPr>
          <a:xfrm>
            <a:off x="428548" y="4764228"/>
            <a:ext cx="5477829" cy="65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FE67BBA-16C1-E3F7-36FE-B774B94372FE}"/>
              </a:ext>
            </a:extLst>
          </p:cNvPr>
          <p:cNvGrpSpPr/>
          <p:nvPr/>
        </p:nvGrpSpPr>
        <p:grpSpPr>
          <a:xfrm>
            <a:off x="466768" y="4852404"/>
            <a:ext cx="5488276" cy="1789550"/>
            <a:chOff x="517008" y="4651443"/>
            <a:chExt cx="2560532" cy="834907"/>
          </a:xfrm>
        </p:grpSpPr>
        <p:pic>
          <p:nvPicPr>
            <p:cNvPr id="50" name="Picture 49" descr="Chart, histogram&#10;&#10;Description automatically generated">
              <a:extLst>
                <a:ext uri="{FF2B5EF4-FFF2-40B4-BE49-F238E27FC236}">
                  <a16:creationId xmlns:a16="http://schemas.microsoft.com/office/drawing/2014/main" id="{96333A0C-5B14-36E4-4952-A945F78B68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6" t="87726" r="69006" b="3421"/>
            <a:stretch/>
          </p:blipFill>
          <p:spPr>
            <a:xfrm>
              <a:off x="529928" y="4651443"/>
              <a:ext cx="1303009" cy="394310"/>
            </a:xfrm>
            <a:prstGeom prst="rect">
              <a:avLst/>
            </a:prstGeom>
          </p:spPr>
        </p:pic>
        <p:pic>
          <p:nvPicPr>
            <p:cNvPr id="51" name="Picture 50" descr="Chart, histogram&#10;&#10;Description automatically generated">
              <a:extLst>
                <a:ext uri="{FF2B5EF4-FFF2-40B4-BE49-F238E27FC236}">
                  <a16:creationId xmlns:a16="http://schemas.microsoft.com/office/drawing/2014/main" id="{7185873F-7E99-FC33-4A8F-E5C87B99A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82" t="87475" r="3831" b="3298"/>
            <a:stretch/>
          </p:blipFill>
          <p:spPr>
            <a:xfrm>
              <a:off x="1761610" y="5062465"/>
              <a:ext cx="1303009" cy="410989"/>
            </a:xfrm>
            <a:prstGeom prst="rect">
              <a:avLst/>
            </a:prstGeom>
          </p:spPr>
        </p:pic>
        <p:pic>
          <p:nvPicPr>
            <p:cNvPr id="52" name="Picture 51" descr="Chart, histogram&#10;&#10;Description automatically generated">
              <a:extLst>
                <a:ext uri="{FF2B5EF4-FFF2-40B4-BE49-F238E27FC236}">
                  <a16:creationId xmlns:a16="http://schemas.microsoft.com/office/drawing/2014/main" id="{EA1EDDC6-D06E-EC74-0DC4-323992356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08" t="87475" r="25605" b="3298"/>
            <a:stretch/>
          </p:blipFill>
          <p:spPr>
            <a:xfrm>
              <a:off x="1774532" y="4651473"/>
              <a:ext cx="1303008" cy="410992"/>
            </a:xfrm>
            <a:prstGeom prst="rect">
              <a:avLst/>
            </a:prstGeom>
          </p:spPr>
        </p:pic>
        <p:pic>
          <p:nvPicPr>
            <p:cNvPr id="54" name="Picture 53" descr="Chart, histogram&#10;&#10;Description automatically generated">
              <a:extLst>
                <a:ext uri="{FF2B5EF4-FFF2-40B4-BE49-F238E27FC236}">
                  <a16:creationId xmlns:a16="http://schemas.microsoft.com/office/drawing/2014/main" id="{7D782394-6C59-D08A-7A96-A8B1C4BBF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3" t="87375" r="47360" b="3397"/>
            <a:stretch/>
          </p:blipFill>
          <p:spPr>
            <a:xfrm>
              <a:off x="517008" y="5075361"/>
              <a:ext cx="1303008" cy="410989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5BAEDE-10EB-2E12-D2B6-37ACB0D35B43}"/>
              </a:ext>
            </a:extLst>
          </p:cNvPr>
          <p:cNvGrpSpPr/>
          <p:nvPr/>
        </p:nvGrpSpPr>
        <p:grpSpPr>
          <a:xfrm>
            <a:off x="3060531" y="1250830"/>
            <a:ext cx="2759244" cy="4000616"/>
            <a:chOff x="3060531" y="1250830"/>
            <a:chExt cx="2759244" cy="435634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497E77-2C05-AEFD-334E-48F4CA0C3A0F}"/>
                </a:ext>
              </a:extLst>
            </p:cNvPr>
            <p:cNvCxnSpPr/>
            <p:nvPr/>
          </p:nvCxnSpPr>
          <p:spPr>
            <a:xfrm>
              <a:off x="3060531" y="1250830"/>
              <a:ext cx="0" cy="4356340"/>
            </a:xfrm>
            <a:prstGeom prst="line">
              <a:avLst/>
            </a:prstGeom>
            <a:ln w="38100"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6214D4-751E-5CEB-18C8-6CA8A25C9200}"/>
                </a:ext>
              </a:extLst>
            </p:cNvPr>
            <p:cNvCxnSpPr>
              <a:cxnSpLocks/>
            </p:cNvCxnSpPr>
            <p:nvPr/>
          </p:nvCxnSpPr>
          <p:spPr>
            <a:xfrm>
              <a:off x="3060531" y="5607170"/>
              <a:ext cx="2759244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274BB37A-71EE-93A5-E2F8-3EFF01642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62" y="1480867"/>
            <a:ext cx="783729" cy="954106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9C3B4CE9-A462-A08E-4A20-891D8104C06C}"/>
              </a:ext>
            </a:extLst>
          </p:cNvPr>
          <p:cNvGrpSpPr/>
          <p:nvPr/>
        </p:nvGrpSpPr>
        <p:grpSpPr>
          <a:xfrm>
            <a:off x="8377947" y="808396"/>
            <a:ext cx="2386154" cy="2068691"/>
            <a:chOff x="8377947" y="808396"/>
            <a:chExt cx="2386154" cy="206869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A8DD3B-C294-F16A-AB16-691938C34F02}"/>
                </a:ext>
              </a:extLst>
            </p:cNvPr>
            <p:cNvSpPr/>
            <p:nvPr/>
          </p:nvSpPr>
          <p:spPr>
            <a:xfrm>
              <a:off x="8377947" y="860677"/>
              <a:ext cx="1976053" cy="1976053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674B9E8-3B80-8F64-CD56-D1129F528433}"/>
                </a:ext>
              </a:extLst>
            </p:cNvPr>
            <p:cNvSpPr/>
            <p:nvPr/>
          </p:nvSpPr>
          <p:spPr>
            <a:xfrm>
              <a:off x="8669693" y="1152423"/>
              <a:ext cx="1392560" cy="139256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20A3FD-636C-34AC-3910-308F11E3FF53}"/>
                </a:ext>
              </a:extLst>
            </p:cNvPr>
            <p:cNvSpPr/>
            <p:nvPr/>
          </p:nvSpPr>
          <p:spPr>
            <a:xfrm>
              <a:off x="8779703" y="1262433"/>
              <a:ext cx="1172540" cy="11725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142DBB8-B553-DB31-EF33-6D8E1CFD0867}"/>
                </a:ext>
              </a:extLst>
            </p:cNvPr>
            <p:cNvSpPr/>
            <p:nvPr/>
          </p:nvSpPr>
          <p:spPr>
            <a:xfrm>
              <a:off x="8901918" y="1384648"/>
              <a:ext cx="928110" cy="92811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793F1D-0445-F825-FDDA-FC42CB3E8FDA}"/>
                </a:ext>
              </a:extLst>
            </p:cNvPr>
            <p:cNvSpPr/>
            <p:nvPr/>
          </p:nvSpPr>
          <p:spPr>
            <a:xfrm>
              <a:off x="9192357" y="1675087"/>
              <a:ext cx="347232" cy="347232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E18FD20-1B1B-CDED-0806-74E2597BA712}"/>
                </a:ext>
              </a:extLst>
            </p:cNvPr>
            <p:cNvSpPr/>
            <p:nvPr/>
          </p:nvSpPr>
          <p:spPr>
            <a:xfrm rot="5400000">
              <a:off x="9338507" y="1610162"/>
              <a:ext cx="129865" cy="13417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72458EF-10C2-E040-F68E-A9FE66F6506F}"/>
                </a:ext>
              </a:extLst>
            </p:cNvPr>
            <p:cNvGrpSpPr/>
            <p:nvPr/>
          </p:nvGrpSpPr>
          <p:grpSpPr>
            <a:xfrm rot="10800000">
              <a:off x="9237252" y="1943302"/>
              <a:ext cx="150180" cy="933785"/>
              <a:chOff x="9472746" y="960796"/>
              <a:chExt cx="150180" cy="933785"/>
            </a:xfrm>
          </p:grpSpPr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8EE7772E-3A0B-EACF-6BA9-2F4E8A860487}"/>
                  </a:ext>
                </a:extLst>
              </p:cNvPr>
              <p:cNvSpPr/>
              <p:nvPr/>
            </p:nvSpPr>
            <p:spPr>
              <a:xfrm rot="5400000">
                <a:off x="9490907" y="1762562"/>
                <a:ext cx="129865" cy="134173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54EDA72A-5692-2AD3-F8D3-0E3E4E54C3D6}"/>
                  </a:ext>
                </a:extLst>
              </p:cNvPr>
              <p:cNvSpPr/>
              <p:nvPr/>
            </p:nvSpPr>
            <p:spPr>
              <a:xfrm rot="5400000">
                <a:off x="9485991" y="1482346"/>
                <a:ext cx="129865" cy="134173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0D998837-5563-0305-67A2-A6AE4564421F}"/>
                  </a:ext>
                </a:extLst>
              </p:cNvPr>
              <p:cNvSpPr/>
              <p:nvPr/>
            </p:nvSpPr>
            <p:spPr>
              <a:xfrm rot="5400000">
                <a:off x="9488413" y="1350251"/>
                <a:ext cx="129865" cy="134173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D85C6588-48E7-75DB-E700-13BF6F301395}"/>
                  </a:ext>
                </a:extLst>
              </p:cNvPr>
              <p:cNvSpPr/>
              <p:nvPr/>
            </p:nvSpPr>
            <p:spPr>
              <a:xfrm rot="5400000">
                <a:off x="9481003" y="1227988"/>
                <a:ext cx="129865" cy="134173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36D0688E-768F-F3E7-A8F6-295474C6B9F6}"/>
                  </a:ext>
                </a:extLst>
              </p:cNvPr>
              <p:cNvSpPr/>
              <p:nvPr/>
            </p:nvSpPr>
            <p:spPr>
              <a:xfrm rot="5400000">
                <a:off x="9474900" y="958642"/>
                <a:ext cx="129865" cy="134173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4A90AC-4057-0652-CCA5-08C2F65CA733}"/>
                </a:ext>
              </a:extLst>
            </p:cNvPr>
            <p:cNvSpPr/>
            <p:nvPr/>
          </p:nvSpPr>
          <p:spPr>
            <a:xfrm>
              <a:off x="9233519" y="1723016"/>
              <a:ext cx="271672" cy="251374"/>
            </a:xfrm>
            <a:prstGeom prst="ellipse">
              <a:avLst/>
            </a:prstGeom>
            <a:solidFill>
              <a:srgbClr val="FF00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D426733-503B-B9A4-9BD8-16CB8C0C513D}"/>
                </a:ext>
              </a:extLst>
            </p:cNvPr>
            <p:cNvSpPr/>
            <p:nvPr/>
          </p:nvSpPr>
          <p:spPr>
            <a:xfrm>
              <a:off x="9439108" y="1724623"/>
              <a:ext cx="271672" cy="251374"/>
            </a:xfrm>
            <a:prstGeom prst="ellipse">
              <a:avLst/>
            </a:prstGeom>
            <a:solidFill>
              <a:srgbClr val="FF00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A1CF2B3-5F0A-D0D2-80A0-90455B966F80}"/>
                </a:ext>
              </a:extLst>
            </p:cNvPr>
            <p:cNvSpPr/>
            <p:nvPr/>
          </p:nvSpPr>
          <p:spPr>
            <a:xfrm>
              <a:off x="9643952" y="1719644"/>
              <a:ext cx="271672" cy="251374"/>
            </a:xfrm>
            <a:prstGeom prst="ellipse">
              <a:avLst/>
            </a:prstGeom>
            <a:solidFill>
              <a:srgbClr val="49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F003BCA-2CDB-A2C7-CD6C-A950B72B0561}"/>
                </a:ext>
              </a:extLst>
            </p:cNvPr>
            <p:cNvSpPr/>
            <p:nvPr/>
          </p:nvSpPr>
          <p:spPr>
            <a:xfrm>
              <a:off x="9876177" y="1724542"/>
              <a:ext cx="271672" cy="251374"/>
            </a:xfrm>
            <a:prstGeom prst="ellipse">
              <a:avLst/>
            </a:prstGeom>
            <a:solidFill>
              <a:srgbClr val="006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BDD487-0CBE-78F2-1B3B-0AE78BE8C4B9}"/>
                </a:ext>
              </a:extLst>
            </p:cNvPr>
            <p:cNvSpPr/>
            <p:nvPr/>
          </p:nvSpPr>
          <p:spPr>
            <a:xfrm>
              <a:off x="10080689" y="1719644"/>
              <a:ext cx="271672" cy="251374"/>
            </a:xfrm>
            <a:prstGeom prst="ellipse">
              <a:avLst/>
            </a:prstGeom>
            <a:solidFill>
              <a:srgbClr val="00FF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DB2AE56-DAD6-ABEE-CAE7-43E66C3B5C13}"/>
                </a:ext>
              </a:extLst>
            </p:cNvPr>
            <p:cNvSpPr/>
            <p:nvPr/>
          </p:nvSpPr>
          <p:spPr>
            <a:xfrm>
              <a:off x="10287917" y="1715843"/>
              <a:ext cx="271672" cy="251374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F8DCD48-7858-FFE5-626D-005EAEEA5FAE}"/>
                </a:ext>
              </a:extLst>
            </p:cNvPr>
            <p:cNvSpPr/>
            <p:nvPr/>
          </p:nvSpPr>
          <p:spPr>
            <a:xfrm>
              <a:off x="10492429" y="1719644"/>
              <a:ext cx="271672" cy="251374"/>
            </a:xfrm>
            <a:prstGeom prst="ellipse">
              <a:avLst/>
            </a:prstGeom>
            <a:solidFill>
              <a:srgbClr val="E0F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313C9AB5-32C6-3450-2A8F-0DAE51CD682A}"/>
                </a:ext>
              </a:extLst>
            </p:cNvPr>
            <p:cNvSpPr/>
            <p:nvPr/>
          </p:nvSpPr>
          <p:spPr>
            <a:xfrm rot="5400000">
              <a:off x="9333591" y="1329946"/>
              <a:ext cx="129865" cy="13417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4998EEB-85ED-8C64-761D-A5435A020DAD}"/>
                </a:ext>
              </a:extLst>
            </p:cNvPr>
            <p:cNvSpPr/>
            <p:nvPr/>
          </p:nvSpPr>
          <p:spPr>
            <a:xfrm rot="5400000">
              <a:off x="9336013" y="1197851"/>
              <a:ext cx="129865" cy="13417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FE58DC5-08C4-8D94-1848-1CCD30C717F3}"/>
                </a:ext>
              </a:extLst>
            </p:cNvPr>
            <p:cNvSpPr/>
            <p:nvPr/>
          </p:nvSpPr>
          <p:spPr>
            <a:xfrm rot="5400000">
              <a:off x="9328603" y="1075588"/>
              <a:ext cx="129865" cy="13417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A094294-233C-1790-FB68-D5CDC37F0E6B}"/>
                </a:ext>
              </a:extLst>
            </p:cNvPr>
            <p:cNvSpPr/>
            <p:nvPr/>
          </p:nvSpPr>
          <p:spPr>
            <a:xfrm rot="5400000">
              <a:off x="9322500" y="806242"/>
              <a:ext cx="129865" cy="13417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DE22E65-08F9-D82C-5A9C-B728A677FCB3}"/>
              </a:ext>
            </a:extLst>
          </p:cNvPr>
          <p:cNvGrpSpPr/>
          <p:nvPr/>
        </p:nvGrpSpPr>
        <p:grpSpPr>
          <a:xfrm>
            <a:off x="584709" y="1279213"/>
            <a:ext cx="1087438" cy="1155760"/>
            <a:chOff x="292546" y="4107319"/>
            <a:chExt cx="2174886" cy="274302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032987E-D7A5-63C2-5201-C4F57D18BDA3}"/>
                </a:ext>
              </a:extLst>
            </p:cNvPr>
            <p:cNvSpPr/>
            <p:nvPr/>
          </p:nvSpPr>
          <p:spPr>
            <a:xfrm>
              <a:off x="616143" y="4107319"/>
              <a:ext cx="1660233" cy="274302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2" name="Picture 41" descr="Icon&#10;&#10;Description automatically generated">
              <a:extLst>
                <a:ext uri="{FF2B5EF4-FFF2-40B4-BE49-F238E27FC236}">
                  <a16:creationId xmlns:a16="http://schemas.microsoft.com/office/drawing/2014/main" id="{8AA9E8B2-62E6-5F4D-8BE1-76A3824D1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021" b="97760" l="10000" r="90000">
                          <a14:foregroundMark x1="43333" y1="10313" x2="37222" y2="3021"/>
                          <a14:foregroundMark x1="50000" y1="90573" x2="38426" y2="95938"/>
                          <a14:foregroundMark x1="38426" y1="95938" x2="36204" y2="977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776" y="4230989"/>
              <a:ext cx="1364656" cy="2426055"/>
            </a:xfrm>
            <a:prstGeom prst="rect">
              <a:avLst/>
            </a:prstGeom>
          </p:spPr>
        </p:pic>
        <p:pic>
          <p:nvPicPr>
            <p:cNvPr id="44" name="Picture 43" descr="Shape, arrow&#10;&#10;Description automatically generated">
              <a:extLst>
                <a:ext uri="{FF2B5EF4-FFF2-40B4-BE49-F238E27FC236}">
                  <a16:creationId xmlns:a16="http://schemas.microsoft.com/office/drawing/2014/main" id="{B389DBEC-1558-F479-1AEB-482D62673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46" b="99063" l="10000" r="90000">
                          <a14:foregroundMark x1="38796" y1="10313" x2="42315" y2="5885"/>
                          <a14:foregroundMark x1="47685" y1="2292" x2="47685" y2="1146"/>
                          <a14:foregroundMark x1="58148" y1="89740" x2="53519" y2="94063"/>
                          <a14:foregroundMark x1="48426" y1="97604" x2="46667" y2="990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546" y="4215662"/>
              <a:ext cx="1364656" cy="2426055"/>
            </a:xfrm>
            <a:prstGeom prst="rect">
              <a:avLst/>
            </a:prstGeom>
          </p:spPr>
        </p:pic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1930E345-1E33-6746-2F12-88AC06A49373}"/>
                </a:ext>
              </a:extLst>
            </p:cNvPr>
            <p:cNvSpPr/>
            <p:nvPr/>
          </p:nvSpPr>
          <p:spPr>
            <a:xfrm>
              <a:off x="1177834" y="5263597"/>
              <a:ext cx="268425" cy="26174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4E50A3F-3CB1-4899-3364-CF6033FB2D56}"/>
              </a:ext>
            </a:extLst>
          </p:cNvPr>
          <p:cNvGrpSpPr/>
          <p:nvPr/>
        </p:nvGrpSpPr>
        <p:grpSpPr>
          <a:xfrm>
            <a:off x="6075579" y="2670457"/>
            <a:ext cx="6125946" cy="4187543"/>
            <a:chOff x="6075579" y="2670457"/>
            <a:chExt cx="6125946" cy="418754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F4E677E-92F5-D496-6CE9-6ADD6E475B63}"/>
                </a:ext>
              </a:extLst>
            </p:cNvPr>
            <p:cNvGrpSpPr/>
            <p:nvPr/>
          </p:nvGrpSpPr>
          <p:grpSpPr>
            <a:xfrm>
              <a:off x="6075579" y="2670457"/>
              <a:ext cx="6125946" cy="4187543"/>
              <a:chOff x="6075579" y="2670457"/>
              <a:chExt cx="6125946" cy="4187543"/>
            </a:xfrm>
          </p:grpSpPr>
          <p:pic>
            <p:nvPicPr>
              <p:cNvPr id="16" name="Picture 15" descr="Chart, line chart&#10;&#10;Description automatically generated">
                <a:extLst>
                  <a:ext uri="{FF2B5EF4-FFF2-40B4-BE49-F238E27FC236}">
                    <a16:creationId xmlns:a16="http://schemas.microsoft.com/office/drawing/2014/main" id="{105DE97E-B7E3-0691-32CA-274A56667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5579" y="2670457"/>
                <a:ext cx="6125946" cy="4187543"/>
              </a:xfrm>
              <a:prstGeom prst="rect">
                <a:avLst/>
              </a:prstGeom>
              <a:ln>
                <a:noFill/>
                <a:prstDash val="sysDash"/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D4AC64E-35C2-FE2E-8357-71A1374EC5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49467" y="4982823"/>
                <a:ext cx="5132983" cy="0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573721C-A69B-E77B-A08C-D103EEB58C04}"/>
                  </a:ext>
                </a:extLst>
              </p:cNvPr>
              <p:cNvSpPr/>
              <p:nvPr/>
            </p:nvSpPr>
            <p:spPr>
              <a:xfrm>
                <a:off x="7554820" y="3449579"/>
                <a:ext cx="271672" cy="251374"/>
              </a:xfrm>
              <a:prstGeom prst="ellipse">
                <a:avLst/>
              </a:prstGeom>
              <a:solidFill>
                <a:srgbClr val="FF00E3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8DD8BA8-F443-DAA2-AA49-869158D22BA6}"/>
                  </a:ext>
                </a:extLst>
              </p:cNvPr>
              <p:cNvSpPr/>
              <p:nvPr/>
            </p:nvSpPr>
            <p:spPr>
              <a:xfrm>
                <a:off x="6714162" y="4860508"/>
                <a:ext cx="271672" cy="251374"/>
              </a:xfrm>
              <a:prstGeom prst="ellipse">
                <a:avLst/>
              </a:prstGeom>
              <a:solidFill>
                <a:srgbClr val="FF0008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E429478-BD2F-DF72-5167-D9C8D260BDE1}"/>
                  </a:ext>
                </a:extLst>
              </p:cNvPr>
              <p:cNvSpPr/>
              <p:nvPr/>
            </p:nvSpPr>
            <p:spPr>
              <a:xfrm>
                <a:off x="8410226" y="3168709"/>
                <a:ext cx="271672" cy="251374"/>
              </a:xfrm>
              <a:prstGeom prst="ellipse">
                <a:avLst/>
              </a:prstGeom>
              <a:solidFill>
                <a:srgbClr val="4900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885EA89-D4DE-C40D-4559-3B519C35C466}"/>
                  </a:ext>
                </a:extLst>
              </p:cNvPr>
              <p:cNvSpPr/>
              <p:nvPr/>
            </p:nvSpPr>
            <p:spPr>
              <a:xfrm>
                <a:off x="9280122" y="5251446"/>
                <a:ext cx="271672" cy="251374"/>
              </a:xfrm>
              <a:prstGeom prst="ellipse">
                <a:avLst/>
              </a:prstGeom>
              <a:solidFill>
                <a:srgbClr val="006DFF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807C241-AC41-8DE5-CF33-53F1AB096EAA}"/>
                  </a:ext>
                </a:extLst>
              </p:cNvPr>
              <p:cNvSpPr/>
              <p:nvPr/>
            </p:nvSpPr>
            <p:spPr>
              <a:xfrm>
                <a:off x="10140186" y="6013320"/>
                <a:ext cx="271672" cy="251374"/>
              </a:xfrm>
              <a:prstGeom prst="ellipse">
                <a:avLst/>
              </a:prstGeom>
              <a:solidFill>
                <a:srgbClr val="00FFC0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DB31DEB-642A-5DD3-B4BA-F7FB7E2D30DA}"/>
                  </a:ext>
                </a:extLst>
              </p:cNvPr>
              <p:cNvSpPr/>
              <p:nvPr/>
            </p:nvSpPr>
            <p:spPr>
              <a:xfrm>
                <a:off x="11010083" y="5467199"/>
                <a:ext cx="271672" cy="251374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39A514B-38FB-669C-E0F0-1DA8F59C1922}"/>
                  </a:ext>
                </a:extLst>
              </p:cNvPr>
              <p:cNvSpPr/>
              <p:nvPr/>
            </p:nvSpPr>
            <p:spPr>
              <a:xfrm>
                <a:off x="11879980" y="4921078"/>
                <a:ext cx="271672" cy="251374"/>
              </a:xfrm>
              <a:prstGeom prst="ellipse">
                <a:avLst/>
              </a:prstGeom>
              <a:solidFill>
                <a:srgbClr val="E0FF56"/>
              </a:solidFill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0AF9024-AF64-E3C3-1DF9-7CA0FB1E10B2}"/>
                </a:ext>
              </a:extLst>
            </p:cNvPr>
            <p:cNvSpPr/>
            <p:nvPr/>
          </p:nvSpPr>
          <p:spPr>
            <a:xfrm>
              <a:off x="9373919" y="2956806"/>
              <a:ext cx="2575704" cy="628254"/>
            </a:xfrm>
            <a:prstGeom prst="roundRect">
              <a:avLst>
                <a:gd name="adj" fmla="val 5146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cs-CZ" dirty="0"/>
                <a:t>		vypočtené body</a:t>
              </a:r>
            </a:p>
            <a:p>
              <a:r>
                <a:rPr lang="cs-CZ" dirty="0"/>
                <a:t>		kubický </a:t>
              </a:r>
              <a:r>
                <a:rPr lang="cs-CZ" dirty="0" err="1"/>
                <a:t>splajn</a:t>
              </a:r>
              <a:endParaRPr lang="en-GB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F014DF0-A20D-69D3-AF68-25444D78C7BC}"/>
                </a:ext>
              </a:extLst>
            </p:cNvPr>
            <p:cNvSpPr/>
            <p:nvPr/>
          </p:nvSpPr>
          <p:spPr>
            <a:xfrm>
              <a:off x="9722391" y="3032139"/>
              <a:ext cx="229852" cy="212679"/>
            </a:xfrm>
            <a:prstGeom prst="ellipse">
              <a:avLst/>
            </a:prstGeom>
            <a:solidFill>
              <a:srgbClr val="FF00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905EC79-F19B-DEA7-D395-A575727158B9}"/>
                </a:ext>
              </a:extLst>
            </p:cNvPr>
            <p:cNvCxnSpPr/>
            <p:nvPr/>
          </p:nvCxnSpPr>
          <p:spPr>
            <a:xfrm>
              <a:off x="9551794" y="3429000"/>
              <a:ext cx="588392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0046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0.9|9.2|77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004E72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004E72"/>
      </a:accent4>
      <a:accent5>
        <a:srgbClr val="E50027"/>
      </a:accent5>
      <a:accent6>
        <a:srgbClr val="F19D19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C50D8392585BC4EA233D3D6867B133D" ma:contentTypeVersion="9" ma:contentTypeDescription="Vytvoří nový dokument" ma:contentTypeScope="" ma:versionID="36b7cc0bd866cc110afa2f9de4a206b4">
  <xsd:schema xmlns:xsd="http://www.w3.org/2001/XMLSchema" xmlns:xs="http://www.w3.org/2001/XMLSchema" xmlns:p="http://schemas.microsoft.com/office/2006/metadata/properties" xmlns:ns3="7abf21e3-0b48-4c30-be2d-8d557ff2d05f" xmlns:ns4="d2ff7af0-f7db-430f-b598-5bd7f8ad6bec" targetNamespace="http://schemas.microsoft.com/office/2006/metadata/properties" ma:root="true" ma:fieldsID="2002b29aa775e3db29852d5d5c19df3b" ns3:_="" ns4:_="">
    <xsd:import namespace="7abf21e3-0b48-4c30-be2d-8d557ff2d05f"/>
    <xsd:import namespace="d2ff7af0-f7db-430f-b598-5bd7f8ad6b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bf21e3-0b48-4c30-be2d-8d557ff2d0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ff7af0-f7db-430f-b598-5bd7f8ad6b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FCE93D-2FD4-424B-9A06-CC2AB3570869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d2ff7af0-f7db-430f-b598-5bd7f8ad6bec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7abf21e3-0b48-4c30-be2d-8d557ff2d05f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4C97C6A-6C20-427C-B179-D66EA167B4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E3AC51-071E-4AF9-B39A-F1DC8FC058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bf21e3-0b48-4c30-be2d-8d557ff2d05f"/>
    <ds:schemaRef ds:uri="d2ff7af0-f7db-430f-b598-5bd7f8ad6b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3047</TotalTime>
  <Words>1147</Words>
  <Application>Microsoft Office PowerPoint</Application>
  <PresentationFormat>Widescreen</PresentationFormat>
  <Paragraphs>211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Garamond</vt:lpstr>
      <vt:lpstr>Office Theme</vt:lpstr>
      <vt:lpstr>Optický dichroismus ve spektroskopii energiových ztrát elektronových vortexů</vt:lpstr>
      <vt:lpstr>Osnova prezentace</vt:lpstr>
      <vt:lpstr>1 Elektronové vortexy</vt:lpstr>
      <vt:lpstr>2.1 Modelovaný experiment</vt:lpstr>
      <vt:lpstr>2.2 Interakce se vzorkem</vt:lpstr>
      <vt:lpstr>2.2 Interakce se vzorkem</vt:lpstr>
      <vt:lpstr>3.1 Spektrální funkce Γ</vt:lpstr>
      <vt:lpstr>3.2 Výsledky semianalytického modelu</vt:lpstr>
      <vt:lpstr>3.3 Závislost chirální odezvy na poloze vzorku</vt:lpstr>
      <vt:lpstr>3.4 Závislost dichroismu na poloze vzorku – intuice</vt:lpstr>
      <vt:lpstr>4.2 Výsledky numerického modelu</vt:lpstr>
      <vt:lpstr>4.1 Numerický model - intuice</vt:lpstr>
      <vt:lpstr>Shrnutí</vt:lpstr>
      <vt:lpstr>Otázka oponenta</vt:lpstr>
      <vt:lpstr>Proudová hustota pravotočivého vortexu</vt:lpstr>
      <vt:lpstr>Příprava elektronových vortexů</vt:lpstr>
      <vt:lpstr>Unipotenciální čočka a fázová destička</vt:lpstr>
      <vt:lpstr>PowerPoint Presentation</vt:lpstr>
      <vt:lpstr>PowerPoint Presentation</vt:lpstr>
      <vt:lpstr>Vlnová funkce vortexů použitých v numerickém modelu</vt:lpstr>
      <vt:lpstr>Potenciály buzené prvními dvěma módy studované  chirální nanostruktury</vt:lpstr>
      <vt:lpstr>Váhové funkce plasmonických módů</vt:lpstr>
      <vt:lpstr>Polarizovatelnost</vt:lpstr>
      <vt:lpstr>3.1 Achirální odezva</vt:lpstr>
      <vt:lpstr>3.2 Chirální odezva – dichroické spektrum</vt:lpstr>
      <vt:lpstr>PowerPoint Presentation</vt:lpstr>
      <vt:lpstr>Otázka oponenta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Ošmera</dc:creator>
  <cp:lastModifiedBy>Martin</cp:lastModifiedBy>
  <cp:revision>3</cp:revision>
  <dcterms:created xsi:type="dcterms:W3CDTF">2022-04-30T13:11:33Z</dcterms:created>
  <dcterms:modified xsi:type="dcterms:W3CDTF">2022-11-30T20:43:33Z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0x010100CC50D8392585BC4EA233D3D6867B133D</vt:lpwstr>
  </property>
</Properties>
</file>